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33" r:id="rId2"/>
    <p:sldId id="331" r:id="rId3"/>
    <p:sldId id="334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000" autoAdjust="0"/>
  </p:normalViewPr>
  <p:slideViewPr>
    <p:cSldViewPr snapToGrid="0">
      <p:cViewPr>
        <p:scale>
          <a:sx n="66" d="100"/>
          <a:sy n="66" d="100"/>
        </p:scale>
        <p:origin x="52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5D82E-FFA1-4C84-BF44-96136F86BA5B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EC7D8-FCBA-4707-B2F0-207421BDC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37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EC7D8-FCBA-4707-B2F0-207421BDC0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98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763BC-6402-46A6-045D-92EC1A269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09CC2AC-0316-3D19-B7FA-AC034B919E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151DE7D-8960-4614-D7E5-70F12AB2DD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5EFC81-B361-D27F-9BC1-AED38C2A37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EC7D8-FCBA-4707-B2F0-207421BDC0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2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10EEFB-F8F3-331E-7ADE-EF8EF07A8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B63610A-4706-2285-F519-78A2E5091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C2551B-6B1B-0354-C568-10BD1A4D9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E98C13-92AD-48D0-8657-C1D89F7C2CB5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85FE68-6FB1-42F5-A46C-00730592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0D0C36-4B16-F67B-F9B2-AED6B59C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C53C6-D495-4235-9CDE-AF6266FC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42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FB6586-12ED-7837-0E2D-33B3A18AC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53E3526-4D11-8044-9328-118809218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774CE5-8BB0-3F72-FCDC-FFF7EA1E46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E98C13-92AD-48D0-8657-C1D89F7C2CB5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BF959D-DF2A-ECCB-AF31-475F4168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30E4E5-51FE-EB20-EB69-62C3FC87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C53C6-D495-4235-9CDE-AF6266FC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1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AF64783-FA19-157E-F211-C5999E0B75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FDB8-622D-E5E5-4B12-A3D23B601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4846DC-B6C6-7EE1-785C-064D50021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E98C13-92AD-48D0-8657-C1D89F7C2CB5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6AE7CF-7103-94FA-9E3A-57D3571D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9B541F-232A-99BE-D110-02717044F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C53C6-D495-4235-9CDE-AF6266FC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0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671C35-E71F-BB9D-51C4-F9700C0DE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665FCC-67D5-36C5-1396-025648FCC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02DFE9-1E10-F29E-D701-2F373C00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E98C13-92AD-48D0-8657-C1D89F7C2CB5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65E07D-55B1-CDCD-03F8-F02D4780F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ECF52B-51A2-72E0-0D71-C2FDF734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C53C6-D495-4235-9CDE-AF6266FC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52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289EC-5DCC-03A6-9F7D-BC314767A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A754DF8-802C-4E5B-AE78-5C1D7B787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EBC9CC-61D5-55FD-464D-4B926293C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E98C13-92AD-48D0-8657-C1D89F7C2CB5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31017A-BF30-DFE5-ABBA-BA475014A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B7C619-E689-33E4-EE7D-B3283F2E1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C53C6-D495-4235-9CDE-AF6266FC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43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2FA781-3E82-71B8-492B-75C73112C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DFF5A2-DD25-C427-1CCB-BE6E2D903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1765543-E657-EA8C-3D11-B52839090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331CCC0-44A7-7F48-9F7A-E27DF7EB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E98C13-92AD-48D0-8657-C1D89F7C2CB5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B83D811-33A7-5DA7-EB08-6D3CB751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8F453F-15A7-C6A4-2C4A-D4B525DF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C53C6-D495-4235-9CDE-AF6266FC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89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83FA2A-2168-D53D-3295-6381E9A7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174E883-1B05-DD4A-AD84-9A4AF866E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F500BB-3613-E625-760A-8000FC35D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B87E102-D289-9C72-A562-8814A3584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1A74A59-2742-0964-D8DE-DD1EF0939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3B67591-670E-1004-5ACF-473956F5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E98C13-92AD-48D0-8657-C1D89F7C2CB5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8EB6676-F934-D55D-9A67-6D1ED6840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A4F979D-03BB-C957-BEF0-956186D27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C53C6-D495-4235-9CDE-AF6266FC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0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150157-037D-5FAD-CD51-A95A6B27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A0403DB-C82C-C1F7-2695-048CF5306B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E98C13-92AD-48D0-8657-C1D89F7C2CB5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2DF0C17-3282-2219-A185-14A621FEB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4ED7DEE-1C8F-BC0E-38D0-41DCC420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C53C6-D495-4235-9CDE-AF6266FC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28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F93E830-2E61-4EA6-57A1-560E693D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E98C13-92AD-48D0-8657-C1D89F7C2CB5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F052B1-63F6-9CF5-C47A-D26C90F9C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15F0B56-FE19-645C-F1A4-73910B32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C53C6-D495-4235-9CDE-AF6266FC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01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3EEA0F-EDBF-FFAE-C813-5BABB928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C9B61A-7EE7-D467-6E06-496261145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6C66C37-ABE5-D34B-6683-B17BFD5D8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F0D40B7-6733-EB74-D114-FE8419D1A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E98C13-92AD-48D0-8657-C1D89F7C2CB5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AB0A33C-F95D-7343-DCEF-07EB31E98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82C07F-F992-8566-A1DA-B22E86348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C53C6-D495-4235-9CDE-AF6266FC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9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E6E043-06B4-4F3D-EA54-6484C2317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923EC90-A412-98CD-CFEF-599435A4E5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A535F1D-9B34-EDDC-1207-7B7EF0224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51FA084-E846-BA94-56FA-BBE7FD3C12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E98C13-92AD-48D0-8657-C1D89F7C2CB5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812563-0CE1-028B-F2EE-92F4781F6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361AE93-A699-6843-5CB8-145EEC4B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C53C6-D495-4235-9CDE-AF6266FC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3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C19C7F78-E38B-4C9E-EB7B-561B76ED570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63"/>
          <a:stretch/>
        </p:blipFill>
        <p:spPr>
          <a:xfrm>
            <a:off x="0" y="3175"/>
            <a:ext cx="12192000" cy="852714"/>
          </a:xfrm>
          <a:prstGeom prst="rect">
            <a:avLst/>
          </a:prstGeom>
          <a:solidFill>
            <a:srgbClr val="0000CC"/>
          </a:solidFill>
          <a:effectLst/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54898BB-D2D8-FE3F-81DF-C9C697717C66}"/>
              </a:ext>
            </a:extLst>
          </p:cNvPr>
          <p:cNvSpPr/>
          <p:nvPr/>
        </p:nvSpPr>
        <p:spPr>
          <a:xfrm>
            <a:off x="0" y="3175"/>
            <a:ext cx="12192000" cy="852714"/>
          </a:xfrm>
          <a:prstGeom prst="rect">
            <a:avLst/>
          </a:prstGeom>
          <a:solidFill>
            <a:srgbClr val="1B3055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83F82AA-09DA-35B9-3A69-E2054D8C943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0850" y="217677"/>
            <a:ext cx="1279780" cy="4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2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8E072AF-2288-430E-E4DC-33D649513280}"/>
              </a:ext>
            </a:extLst>
          </p:cNvPr>
          <p:cNvSpPr txBox="1"/>
          <p:nvPr/>
        </p:nvSpPr>
        <p:spPr>
          <a:xfrm>
            <a:off x="901693" y="1934027"/>
            <a:ext cx="572143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u="sng" dirty="0">
                <a:latin typeface="Yu Mincho" panose="02020400000000000000" pitchFamily="18" charset="-128"/>
                <a:ea typeface="Yu Mincho" panose="02020400000000000000" pitchFamily="18" charset="-128"/>
              </a:rPr>
              <a:t>2024</a:t>
            </a:r>
            <a:r>
              <a:rPr lang="ja-JP" altLang="en-US" sz="3800" b="1" u="sng" dirty="0">
                <a:latin typeface="Yu Mincho" panose="02020400000000000000" pitchFamily="18" charset="-128"/>
                <a:ea typeface="Yu Mincho" panose="02020400000000000000" pitchFamily="18" charset="-128"/>
              </a:rPr>
              <a:t>年度 </a:t>
            </a:r>
            <a:endParaRPr lang="en-US" altLang="ja-JP" sz="3800" b="1" u="sng" dirty="0"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r>
              <a:rPr lang="ja-JP" altLang="en-US" sz="4000" b="1" dirty="0">
                <a:latin typeface="Yu Mincho" panose="02020400000000000000" pitchFamily="18" charset="-128"/>
                <a:ea typeface="Yu Mincho" panose="02020400000000000000" pitchFamily="18" charset="-128"/>
              </a:rPr>
              <a:t>業界別</a:t>
            </a:r>
            <a:endParaRPr lang="en-US" altLang="ja-JP" sz="4000" b="1" dirty="0"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r>
              <a:rPr lang="ja-JP" altLang="en-US" sz="4000" b="1" dirty="0">
                <a:solidFill>
                  <a:srgbClr val="FF0000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ベトナム</a:t>
            </a:r>
            <a:r>
              <a:rPr lang="ja-JP" altLang="en-US" sz="4000" b="1" dirty="0">
                <a:latin typeface="Yu Mincho" panose="02020400000000000000" pitchFamily="18" charset="-128"/>
                <a:ea typeface="Yu Mincho" panose="02020400000000000000" pitchFamily="18" charset="-128"/>
              </a:rPr>
              <a:t>最新概況と</a:t>
            </a:r>
            <a:endParaRPr lang="en-US" altLang="ja-JP" sz="4000" b="1" dirty="0"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r>
              <a:rPr lang="ja-JP" altLang="en-US" sz="4000" b="1" dirty="0">
                <a:latin typeface="Yu Mincho" panose="02020400000000000000" pitchFamily="18" charset="-128"/>
                <a:ea typeface="Yu Mincho" panose="02020400000000000000" pitchFamily="18" charset="-128"/>
              </a:rPr>
              <a:t>現地工業団地の</a:t>
            </a:r>
            <a:r>
              <a:rPr lang="ja-JP" altLang="en-US" sz="4000" b="1" dirty="0">
                <a:solidFill>
                  <a:srgbClr val="FF0000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今</a:t>
            </a:r>
            <a:r>
              <a:rPr lang="ja-JP" altLang="en-US" sz="4000" b="1" dirty="0">
                <a:latin typeface="Yu Mincho" panose="02020400000000000000" pitchFamily="18" charset="-128"/>
                <a:ea typeface="Yu Mincho" panose="02020400000000000000" pitchFamily="18" charset="-128"/>
              </a:rPr>
              <a:t>を知る</a:t>
            </a:r>
            <a:endParaRPr lang="en-US" altLang="ja-JP" sz="4000" b="1" dirty="0"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r>
              <a:rPr lang="ja-JP" altLang="en-US" sz="4000" b="1" dirty="0">
                <a:solidFill>
                  <a:srgbClr val="FF0000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ハイブリッドセミナー</a:t>
            </a:r>
            <a:endParaRPr lang="en-US" sz="4000" b="1" dirty="0">
              <a:solidFill>
                <a:srgbClr val="FF0000"/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1B746B3-9DEF-EEF8-CE6D-53551666A4C8}"/>
              </a:ext>
            </a:extLst>
          </p:cNvPr>
          <p:cNvSpPr txBox="1"/>
          <p:nvPr/>
        </p:nvSpPr>
        <p:spPr>
          <a:xfrm>
            <a:off x="316410" y="27093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開会のご挨拶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B17A692-6C0D-A5E8-628A-31FEDDE6DDB8}"/>
              </a:ext>
            </a:extLst>
          </p:cNvPr>
          <p:cNvGrpSpPr/>
          <p:nvPr/>
        </p:nvGrpSpPr>
        <p:grpSpPr>
          <a:xfrm>
            <a:off x="7527572" y="3265371"/>
            <a:ext cx="4107125" cy="1360518"/>
            <a:chOff x="7323667" y="4732867"/>
            <a:chExt cx="4107125" cy="1360518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62F559A2-4751-C345-65BC-5761240387A8}"/>
                </a:ext>
              </a:extLst>
            </p:cNvPr>
            <p:cNvSpPr txBox="1"/>
            <p:nvPr/>
          </p:nvSpPr>
          <p:spPr>
            <a:xfrm>
              <a:off x="7442200" y="4766795"/>
              <a:ext cx="3988592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u="sng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2024</a:t>
              </a:r>
              <a:r>
                <a:rPr lang="ja-JP" altLang="en-US" u="sng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年</a:t>
              </a:r>
              <a:r>
                <a:rPr lang="en-US" altLang="ja-JP" u="sng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12</a:t>
              </a:r>
              <a:r>
                <a:rPr lang="ja-JP" altLang="en-US" u="sng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月</a:t>
              </a:r>
              <a:r>
                <a:rPr lang="en-US" altLang="ja-JP" u="sng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5</a:t>
              </a:r>
              <a:r>
                <a:rPr lang="ja-JP" altLang="en-US" u="sng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日</a:t>
              </a:r>
              <a:endParaRPr lang="en-US" u="sng" dirty="0">
                <a:latin typeface="Yu Mincho" panose="02020400000000000000" pitchFamily="18" charset="-128"/>
                <a:ea typeface="Yu Mincho" panose="02020400000000000000" pitchFamily="18" charset="-128"/>
              </a:endParaRPr>
            </a:p>
            <a:p>
              <a:endParaRPr lang="en-US" altLang="ja-JP" sz="800" b="1" dirty="0">
                <a:latin typeface="Yu Mincho" panose="02020400000000000000" pitchFamily="18" charset="-128"/>
                <a:ea typeface="Yu Mincho" panose="02020400000000000000" pitchFamily="18" charset="-128"/>
              </a:endParaRPr>
            </a:p>
            <a:p>
              <a:r>
                <a:rPr lang="en-US" altLang="ja-JP" sz="2300" b="1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SUFEX</a:t>
              </a:r>
              <a:r>
                <a:rPr lang="ja-JP" altLang="en-US" sz="2300" b="1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 </a:t>
              </a:r>
              <a:r>
                <a:rPr lang="en-US" altLang="ja-JP" sz="2300" b="1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TADING</a:t>
              </a:r>
              <a:r>
                <a:rPr lang="ja-JP" altLang="en-US" sz="2300" b="1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 </a:t>
              </a:r>
              <a:r>
                <a:rPr lang="en-US" altLang="ja-JP" sz="2300" b="1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CO.,</a:t>
              </a:r>
              <a:r>
                <a:rPr lang="ja-JP" altLang="en-US" sz="2300" b="1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 </a:t>
              </a:r>
              <a:r>
                <a:rPr lang="en-US" altLang="ja-JP" sz="2300" b="1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LTD.</a:t>
              </a:r>
              <a:r>
                <a:rPr lang="ja-JP" altLang="en-US" sz="2300" b="1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 </a:t>
              </a:r>
              <a:endParaRPr lang="en-US" altLang="ja-JP" sz="2300" b="1" dirty="0">
                <a:latin typeface="Yu Mincho" panose="02020400000000000000" pitchFamily="18" charset="-128"/>
                <a:ea typeface="Yu Mincho" panose="02020400000000000000" pitchFamily="18" charset="-128"/>
              </a:endParaRPr>
            </a:p>
            <a:p>
              <a:endParaRPr lang="en-US" altLang="ja-JP" sz="500" dirty="0">
                <a:latin typeface="Yu Mincho" panose="02020400000000000000" pitchFamily="18" charset="-128"/>
                <a:ea typeface="Yu Mincho" panose="02020400000000000000" pitchFamily="18" charset="-128"/>
              </a:endParaRPr>
            </a:p>
            <a:p>
              <a:r>
                <a:rPr lang="ja-JP" altLang="en-US" sz="1600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ハノイ支店ダイレクター </a:t>
              </a:r>
              <a:r>
                <a:rPr lang="ja-JP" altLang="en-US" sz="2400" b="1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倉島 崇浩</a:t>
              </a:r>
              <a:endParaRPr lang="en-US" altLang="ja-JP" sz="2400" dirty="0"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A6B344AA-1AE4-574D-CA7A-FAFFAD284DC2}"/>
                </a:ext>
              </a:extLst>
            </p:cNvPr>
            <p:cNvCxnSpPr/>
            <p:nvPr/>
          </p:nvCxnSpPr>
          <p:spPr>
            <a:xfrm>
              <a:off x="7323667" y="4732867"/>
              <a:ext cx="0" cy="136051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8B417AE-2D7B-3887-A7A4-5D514C5EADBE}"/>
              </a:ext>
            </a:extLst>
          </p:cNvPr>
          <p:cNvGrpSpPr/>
          <p:nvPr/>
        </p:nvGrpSpPr>
        <p:grpSpPr>
          <a:xfrm>
            <a:off x="1229395" y="5424215"/>
            <a:ext cx="4556306" cy="389263"/>
            <a:chOff x="925275" y="5542540"/>
            <a:chExt cx="5174615" cy="442087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894833F1-37E0-675A-2644-F184F0EDE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0415" y="5542540"/>
              <a:ext cx="1240018" cy="442087"/>
            </a:xfrm>
            <a:prstGeom prst="rect">
              <a:avLst/>
            </a:prstGeom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3BA3C057-0AF4-EC27-4E8C-FCC7D099C489}"/>
                </a:ext>
              </a:extLst>
            </p:cNvPr>
            <p:cNvSpPr txBox="1"/>
            <p:nvPr/>
          </p:nvSpPr>
          <p:spPr>
            <a:xfrm>
              <a:off x="925275" y="5669677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00" dirty="0">
                  <a:solidFill>
                    <a:schemeClr val="accent2">
                      <a:lumMod val="75000"/>
                    </a:schemeClr>
                  </a:solidFill>
                </a:rPr>
                <a:t>主催</a:t>
              </a:r>
              <a:endParaRPr lang="en-US" sz="1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1026" name="Picture 2" descr="お知らせ｜スカウトアジア">
              <a:extLst>
                <a:ext uri="{FF2B5EF4-FFF2-40B4-BE49-F238E27FC236}">
                  <a16:creationId xmlns:a16="http://schemas.microsoft.com/office/drawing/2014/main" id="{B0AB3684-FF0B-B0B8-968A-0AF3985880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t="37599" r="26784" b="39729"/>
            <a:stretch/>
          </p:blipFill>
          <p:spPr bwMode="auto">
            <a:xfrm>
              <a:off x="3491686" y="5622665"/>
              <a:ext cx="1099413" cy="281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2C31BF8B-EB84-6033-561A-5DDFF0853DC2}"/>
                </a:ext>
              </a:extLst>
            </p:cNvPr>
            <p:cNvSpPr txBox="1"/>
            <p:nvPr/>
          </p:nvSpPr>
          <p:spPr>
            <a:xfrm>
              <a:off x="3039122" y="5669677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00" dirty="0">
                  <a:solidFill>
                    <a:schemeClr val="accent2">
                      <a:lumMod val="75000"/>
                    </a:schemeClr>
                  </a:solidFill>
                </a:rPr>
                <a:t>協力</a:t>
              </a:r>
              <a:endParaRPr lang="en-US" sz="1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1028" name="Picture 4" descr="KDDI Vietnam | LinkedIn">
              <a:extLst>
                <a:ext uri="{FF2B5EF4-FFF2-40B4-BE49-F238E27FC236}">
                  <a16:creationId xmlns:a16="http://schemas.microsoft.com/office/drawing/2014/main" id="{306C03DD-B864-7306-9D61-D03CAEE3A0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22" b="23778"/>
            <a:stretch/>
          </p:blipFill>
          <p:spPr bwMode="auto">
            <a:xfrm>
              <a:off x="5362047" y="5571744"/>
              <a:ext cx="737843" cy="383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A0B23CDF-6A87-384C-094B-C768B8091216}"/>
                </a:ext>
              </a:extLst>
            </p:cNvPr>
            <p:cNvSpPr txBox="1"/>
            <p:nvPr/>
          </p:nvSpPr>
          <p:spPr>
            <a:xfrm>
              <a:off x="4927251" y="5669677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00" dirty="0">
                  <a:solidFill>
                    <a:schemeClr val="accent2">
                      <a:lumMod val="75000"/>
                    </a:schemeClr>
                  </a:solidFill>
                </a:rPr>
                <a:t>後援</a:t>
              </a:r>
              <a:endParaRPr lang="en-US" sz="1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926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B3AE9C-EAEC-3383-0D17-4F9F45F10BD2}"/>
              </a:ext>
            </a:extLst>
          </p:cNvPr>
          <p:cNvSpPr txBox="1"/>
          <p:nvPr/>
        </p:nvSpPr>
        <p:spPr>
          <a:xfrm>
            <a:off x="5905152" y="2026879"/>
            <a:ext cx="4634602" cy="10315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b="1" dirty="0"/>
              <a:t>● ベトナム全国の工業団地・レンタル工場</a:t>
            </a:r>
            <a:r>
              <a:rPr lang="en-US" altLang="ja-JP" sz="1400" b="1" dirty="0"/>
              <a:t>/</a:t>
            </a:r>
            <a:r>
              <a:rPr lang="ja-JP" altLang="en-US" sz="1400" b="1" dirty="0"/>
              <a:t>倉庫の紹介</a:t>
            </a:r>
            <a:endParaRPr lang="en-US" altLang="ja-JP" sz="1400" b="1" dirty="0"/>
          </a:p>
          <a:p>
            <a:pPr>
              <a:lnSpc>
                <a:spcPct val="150000"/>
              </a:lnSpc>
            </a:pPr>
            <a:r>
              <a:rPr lang="ja-JP" altLang="en-US" sz="1400" b="1" dirty="0"/>
              <a:t>● 仲介・アドバイザリー業務</a:t>
            </a:r>
            <a:endParaRPr lang="en-US" altLang="ja-JP" sz="1400" b="1" dirty="0"/>
          </a:p>
          <a:p>
            <a:pPr>
              <a:lnSpc>
                <a:spcPct val="150000"/>
              </a:lnSpc>
            </a:pPr>
            <a:r>
              <a:rPr lang="ja-JP" altLang="en-US" sz="1400" b="1" dirty="0"/>
              <a:t>● 受託調査・コンサルティング業務</a:t>
            </a:r>
            <a:endParaRPr lang="en-US" altLang="ja-JP" sz="14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07D8039-A1B6-F31C-E7DD-083DC30C70E5}"/>
              </a:ext>
            </a:extLst>
          </p:cNvPr>
          <p:cNvGrpSpPr/>
          <p:nvPr/>
        </p:nvGrpSpPr>
        <p:grpSpPr>
          <a:xfrm>
            <a:off x="471006" y="1275219"/>
            <a:ext cx="4508991" cy="5300666"/>
            <a:chOff x="422585" y="1405415"/>
            <a:chExt cx="4310315" cy="5067107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2E089B10-4D45-4F1F-E058-403038630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01"/>
            <a:stretch/>
          </p:blipFill>
          <p:spPr>
            <a:xfrm>
              <a:off x="422585" y="4022674"/>
              <a:ext cx="4310315" cy="24498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FEAAC6E0-0FE9-26B4-00D8-CD273E828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358"/>
            <a:stretch/>
          </p:blipFill>
          <p:spPr>
            <a:xfrm>
              <a:off x="422585" y="1405415"/>
              <a:ext cx="4310314" cy="23887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204C427-3A54-25C5-3422-179447746493}"/>
              </a:ext>
            </a:extLst>
          </p:cNvPr>
          <p:cNvSpPr txBox="1"/>
          <p:nvPr/>
        </p:nvSpPr>
        <p:spPr>
          <a:xfrm>
            <a:off x="5905152" y="3938504"/>
            <a:ext cx="4647426" cy="1026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b="1" dirty="0"/>
              <a:t>● ベトナム工業団地専門誌 　　　　　　　　　　 出版</a:t>
            </a:r>
            <a:endParaRPr lang="en-US" altLang="ja-JP" sz="1400" b="1" dirty="0"/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● 事業用コンテンツ・マーケティングツール制作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>
              <a:lnSpc>
                <a:spcPts val="2500"/>
              </a:lnSpc>
              <a:defRPr/>
            </a:pPr>
            <a:r>
              <a:rPr lang="ja-JP" altLang="en-US" sz="1400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● ベトナム投資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セミナー企画・運営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636D92F-8992-15BF-E051-CB9C5ACEF86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396" y="3935370"/>
            <a:ext cx="1629090" cy="405728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7816301-61A9-B133-F0FC-556A3A852767}"/>
              </a:ext>
            </a:extLst>
          </p:cNvPr>
          <p:cNvSpPr txBox="1"/>
          <p:nvPr/>
        </p:nvSpPr>
        <p:spPr>
          <a:xfrm>
            <a:off x="5905152" y="5841770"/>
            <a:ext cx="4544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b="1" dirty="0"/>
              <a:t>● 法人向けドライバー付き配車サービス</a:t>
            </a:r>
            <a:endParaRPr lang="en-US" altLang="ja-JP" sz="1400" b="1" dirty="0"/>
          </a:p>
          <a:p>
            <a:pPr>
              <a:lnSpc>
                <a:spcPct val="150000"/>
              </a:lnSpc>
            </a:pPr>
            <a:r>
              <a:rPr lang="ja-JP" altLang="en-US" sz="1400" b="1" dirty="0"/>
              <a:t>● マンスリーサービス、出張者向けスポットサービス</a:t>
            </a:r>
            <a:endParaRPr lang="en-US" altLang="ja-JP" sz="1400" b="1" dirty="0"/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20CBD607-9BB1-0AF6-968B-62C5A4168DF2}"/>
              </a:ext>
            </a:extLst>
          </p:cNvPr>
          <p:cNvGrpSpPr/>
          <p:nvPr/>
        </p:nvGrpSpPr>
        <p:grpSpPr>
          <a:xfrm>
            <a:off x="5457289" y="1249367"/>
            <a:ext cx="2980488" cy="769441"/>
            <a:chOff x="473930" y="1240998"/>
            <a:chExt cx="2980488" cy="769441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7691599F-3E57-8E2A-DD26-D30B87928F9B}"/>
                </a:ext>
              </a:extLst>
            </p:cNvPr>
            <p:cNvSpPr txBox="1"/>
            <p:nvPr/>
          </p:nvSpPr>
          <p:spPr>
            <a:xfrm>
              <a:off x="985188" y="1370917"/>
              <a:ext cx="2469230" cy="5527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200" b="1" dirty="0">
                  <a:solidFill>
                    <a:schemeClr val="accent5">
                      <a:lumMod val="50000"/>
                    </a:schemeClr>
                  </a:solidFill>
                </a:rPr>
                <a:t>工業用不動産事業</a:t>
              </a:r>
              <a:endParaRPr lang="en-US" altLang="ja-JP" sz="22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B337446B-F2FD-C826-003F-1CC4F9DE16A3}"/>
                </a:ext>
              </a:extLst>
            </p:cNvPr>
            <p:cNvSpPr txBox="1"/>
            <p:nvPr/>
          </p:nvSpPr>
          <p:spPr>
            <a:xfrm>
              <a:off x="473930" y="1240998"/>
              <a:ext cx="60785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4400" b="1" i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1" lang="en-US" altLang="ja-JP" sz="4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1" lang="ja-JP" altLang="en-US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F6582AB4-D9DB-B096-40F1-E0C1DB85F3B6}"/>
              </a:ext>
            </a:extLst>
          </p:cNvPr>
          <p:cNvGrpSpPr/>
          <p:nvPr/>
        </p:nvGrpSpPr>
        <p:grpSpPr>
          <a:xfrm>
            <a:off x="5457289" y="3189439"/>
            <a:ext cx="2981243" cy="769441"/>
            <a:chOff x="4999471" y="1029662"/>
            <a:chExt cx="2981243" cy="769441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97389B4-72CA-1FA3-AA0D-2C58322AFCF8}"/>
                </a:ext>
              </a:extLst>
            </p:cNvPr>
            <p:cNvSpPr txBox="1"/>
            <p:nvPr/>
          </p:nvSpPr>
          <p:spPr>
            <a:xfrm>
              <a:off x="5511484" y="1159581"/>
              <a:ext cx="2469230" cy="5527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200" b="1" dirty="0">
                  <a:solidFill>
                    <a:schemeClr val="accent5">
                      <a:lumMod val="50000"/>
                    </a:schemeClr>
                  </a:solidFill>
                </a:rPr>
                <a:t>メディア事業</a:t>
              </a:r>
              <a:endParaRPr lang="en-US" altLang="ja-JP" sz="22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D3CDCED0-5F46-4F84-DC63-848FDBFEBB08}"/>
                </a:ext>
              </a:extLst>
            </p:cNvPr>
            <p:cNvSpPr txBox="1"/>
            <p:nvPr/>
          </p:nvSpPr>
          <p:spPr>
            <a:xfrm>
              <a:off x="4999471" y="1029662"/>
              <a:ext cx="60785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4400" b="1" i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1" lang="en-US" altLang="ja-JP" sz="4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1" lang="ja-JP" altLang="en-US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4C949210-78A6-06DE-CAA1-774D5D6AF89B}"/>
              </a:ext>
            </a:extLst>
          </p:cNvPr>
          <p:cNvGrpSpPr/>
          <p:nvPr/>
        </p:nvGrpSpPr>
        <p:grpSpPr>
          <a:xfrm>
            <a:off x="5457289" y="5145981"/>
            <a:ext cx="3000570" cy="769441"/>
            <a:chOff x="8578405" y="1029662"/>
            <a:chExt cx="3000570" cy="769441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FFAB32A5-ADCB-D9E0-8DC3-79D53A19F08C}"/>
                </a:ext>
              </a:extLst>
            </p:cNvPr>
            <p:cNvSpPr txBox="1"/>
            <p:nvPr/>
          </p:nvSpPr>
          <p:spPr>
            <a:xfrm>
              <a:off x="9109745" y="1160478"/>
              <a:ext cx="2469230" cy="5518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200" b="1" dirty="0">
                  <a:solidFill>
                    <a:schemeClr val="accent5">
                      <a:lumMod val="50000"/>
                    </a:schemeClr>
                  </a:solidFill>
                </a:rPr>
                <a:t>レンタカー事業</a:t>
              </a:r>
              <a:endParaRPr lang="en-US" altLang="ja-JP" sz="22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71C325F1-E214-F4A1-69BB-41146EFA264D}"/>
                </a:ext>
              </a:extLst>
            </p:cNvPr>
            <p:cNvSpPr txBox="1"/>
            <p:nvPr/>
          </p:nvSpPr>
          <p:spPr>
            <a:xfrm>
              <a:off x="8578405" y="1029662"/>
              <a:ext cx="60785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4400" b="1" i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1" lang="en-US" altLang="ja-JP" sz="4400" i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1" lang="ja-JP" altLang="en-US" sz="4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E4D77EB-C152-00BD-5674-4ACBB4F1EBF7}"/>
              </a:ext>
            </a:extLst>
          </p:cNvPr>
          <p:cNvSpPr txBox="1"/>
          <p:nvPr/>
        </p:nvSpPr>
        <p:spPr>
          <a:xfrm>
            <a:off x="296329" y="276828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SUFEX</a:t>
            </a:r>
            <a:r>
              <a:rPr kumimoji="1"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について</a:t>
            </a:r>
          </a:p>
        </p:txBody>
      </p:sp>
    </p:spTree>
    <p:extLst>
      <p:ext uri="{BB962C8B-B14F-4D97-AF65-F5344CB8AC3E}">
        <p14:creationId xmlns:p14="http://schemas.microsoft.com/office/powerpoint/2010/main" val="1081126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F6825-43C6-413A-8114-3C28098D4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CFA5B4F-8471-72EC-C2CE-F32D368A6F4E}"/>
              </a:ext>
            </a:extLst>
          </p:cNvPr>
          <p:cNvSpPr/>
          <p:nvPr/>
        </p:nvSpPr>
        <p:spPr>
          <a:xfrm>
            <a:off x="7610722" y="5548684"/>
            <a:ext cx="4348239" cy="10197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AC33C31-5CD7-6A4D-5855-3AE785A8CCE1}"/>
              </a:ext>
            </a:extLst>
          </p:cNvPr>
          <p:cNvSpPr txBox="1"/>
          <p:nvPr/>
        </p:nvSpPr>
        <p:spPr>
          <a:xfrm>
            <a:off x="5031954" y="1830291"/>
            <a:ext cx="1048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Yu Mincho" panose="02020400000000000000" pitchFamily="18" charset="-128"/>
                <a:ea typeface="Yu Mincho" panose="02020400000000000000" pitchFamily="18" charset="-128"/>
              </a:rPr>
              <a:t>箇所</a:t>
            </a:r>
            <a:endParaRPr lang="en-US" altLang="ja-JP" sz="2400" b="1" dirty="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B92455-6983-DC2E-4C07-AEB7AEEC6024}"/>
              </a:ext>
            </a:extLst>
          </p:cNvPr>
          <p:cNvSpPr txBox="1"/>
          <p:nvPr/>
        </p:nvSpPr>
        <p:spPr>
          <a:xfrm>
            <a:off x="3756790" y="1413296"/>
            <a:ext cx="1338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425</a:t>
            </a:r>
            <a:endParaRPr lang="en-US" sz="6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C9D0D6-1E4B-A3DB-1636-A10819C0E42C}"/>
              </a:ext>
            </a:extLst>
          </p:cNvPr>
          <p:cNvSpPr txBox="1"/>
          <p:nvPr/>
        </p:nvSpPr>
        <p:spPr>
          <a:xfrm>
            <a:off x="4803079" y="2218659"/>
            <a:ext cx="19479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89,200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6C00D3D-3BE2-0EB9-628E-7D605F2249E7}"/>
              </a:ext>
            </a:extLst>
          </p:cNvPr>
          <p:cNvSpPr txBox="1"/>
          <p:nvPr/>
        </p:nvSpPr>
        <p:spPr>
          <a:xfrm>
            <a:off x="8136323" y="2689984"/>
            <a:ext cx="32006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>
              <a:defRPr b="1">
                <a:latin typeface="Yu Mincho" panose="02020400000000000000" pitchFamily="18" charset="-128"/>
                <a:ea typeface="Yu Mincho" panose="02020400000000000000" pitchFamily="18" charset="-128"/>
              </a:defRPr>
            </a:lvl1pPr>
          </a:lstStyle>
          <a:p>
            <a:pPr algn="ctr"/>
            <a:r>
              <a:rPr lang="ja-JP" altLang="en-US" sz="1000" b="0" dirty="0"/>
              <a:t>（ベトナム政府発表に基づくニュース報道より）</a:t>
            </a:r>
            <a:endParaRPr lang="en-US" altLang="ja-JP" sz="1000" b="0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7C73F393-FE7F-5440-5B3A-A4B06F45523B}"/>
              </a:ext>
            </a:extLst>
          </p:cNvPr>
          <p:cNvSpPr txBox="1"/>
          <p:nvPr/>
        </p:nvSpPr>
        <p:spPr>
          <a:xfrm>
            <a:off x="3737032" y="1194926"/>
            <a:ext cx="2607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dirty="0">
                <a:latin typeface="Yu Mincho" panose="02020400000000000000" pitchFamily="18" charset="-128"/>
                <a:ea typeface="Yu Mincho" panose="02020400000000000000" pitchFamily="18" charset="-128"/>
              </a:rPr>
              <a:t>ベトナム全国 工業団地</a:t>
            </a:r>
            <a:endParaRPr lang="en-US" sz="1800" b="1" dirty="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F697141-1C1A-4578-CC07-4DB62C7DA746}"/>
              </a:ext>
            </a:extLst>
          </p:cNvPr>
          <p:cNvSpPr txBox="1"/>
          <p:nvPr/>
        </p:nvSpPr>
        <p:spPr>
          <a:xfrm>
            <a:off x="6663707" y="2600806"/>
            <a:ext cx="721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Yu Mincho" panose="02020400000000000000" pitchFamily="18" charset="-128"/>
                <a:ea typeface="Yu Mincho" panose="02020400000000000000" pitchFamily="18" charset="-128"/>
              </a:rPr>
              <a:t>Ha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6CFCF68F-7A0C-2483-63AE-ACACA5DA318D}"/>
              </a:ext>
            </a:extLst>
          </p:cNvPr>
          <p:cNvSpPr txBox="1"/>
          <p:nvPr/>
        </p:nvSpPr>
        <p:spPr>
          <a:xfrm>
            <a:off x="3927359" y="2600806"/>
            <a:ext cx="1130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Yu Mincho" panose="02020400000000000000" pitchFamily="18" charset="-128"/>
                <a:ea typeface="Yu Mincho" panose="02020400000000000000" pitchFamily="18" charset="-128"/>
              </a:rPr>
              <a:t>総面積</a:t>
            </a:r>
            <a:endParaRPr lang="en-US" altLang="ja-JP" sz="2000" b="1" dirty="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902BE7C7-9051-81C5-3DB6-1383F26071E8}"/>
              </a:ext>
            </a:extLst>
          </p:cNvPr>
          <p:cNvSpPr txBox="1"/>
          <p:nvPr/>
        </p:nvSpPr>
        <p:spPr>
          <a:xfrm>
            <a:off x="3788914" y="3550616"/>
            <a:ext cx="2058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500" b="1" dirty="0">
                <a:latin typeface="Yu Mincho" panose="02020400000000000000" pitchFamily="18" charset="-128"/>
                <a:ea typeface="Yu Mincho" panose="02020400000000000000" pitchFamily="18" charset="-128"/>
              </a:rPr>
              <a:t>北部</a:t>
            </a:r>
            <a:r>
              <a:rPr lang="ja-JP" altLang="en-US" sz="2800" b="1" dirty="0">
                <a:latin typeface="Yu Mincho" panose="02020400000000000000" pitchFamily="18" charset="-128"/>
                <a:ea typeface="Yu Mincho" panose="02020400000000000000" pitchFamily="18" charset="-128"/>
              </a:rPr>
              <a:t> </a:t>
            </a:r>
            <a:r>
              <a:rPr lang="ja-JP" altLang="en-US" sz="1500" dirty="0">
                <a:latin typeface="Yu Mincho" panose="02020400000000000000" pitchFamily="18" charset="-128"/>
                <a:ea typeface="Yu Mincho" panose="02020400000000000000" pitchFamily="18" charset="-128"/>
              </a:rPr>
              <a:t>主要エリア　</a:t>
            </a:r>
            <a:endParaRPr lang="en-US" altLang="ja-JP" sz="15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r>
              <a:rPr lang="ja-JP" altLang="en-US" sz="1200" dirty="0">
                <a:latin typeface="Yu Mincho" panose="02020400000000000000" pitchFamily="18" charset="-128"/>
                <a:ea typeface="Yu Mincho" panose="02020400000000000000" pitchFamily="18" charset="-128"/>
              </a:rPr>
              <a:t>ハノイ・ハイフォン周辺</a:t>
            </a:r>
            <a:endParaRPr lang="en-US" altLang="ja-JP" sz="12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26BD62C8-A90B-3A79-6809-60C673C6ECD1}"/>
              </a:ext>
            </a:extLst>
          </p:cNvPr>
          <p:cNvSpPr txBox="1"/>
          <p:nvPr/>
        </p:nvSpPr>
        <p:spPr>
          <a:xfrm>
            <a:off x="3788914" y="4332658"/>
            <a:ext cx="21804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500" b="1" dirty="0">
                <a:latin typeface="Yu Mincho" panose="02020400000000000000" pitchFamily="18" charset="-128"/>
                <a:ea typeface="Yu Mincho" panose="02020400000000000000" pitchFamily="18" charset="-128"/>
              </a:rPr>
              <a:t>北中部</a:t>
            </a:r>
            <a:r>
              <a:rPr lang="ja-JP" altLang="en-US" sz="2800" b="1" dirty="0">
                <a:latin typeface="Yu Mincho" panose="02020400000000000000" pitchFamily="18" charset="-128"/>
                <a:ea typeface="Yu Mincho" panose="02020400000000000000" pitchFamily="18" charset="-128"/>
              </a:rPr>
              <a:t> </a:t>
            </a:r>
            <a:r>
              <a:rPr lang="ja-JP" altLang="en-US" sz="1500" dirty="0">
                <a:latin typeface="Yu Mincho" panose="02020400000000000000" pitchFamily="18" charset="-128"/>
                <a:ea typeface="Yu Mincho" panose="02020400000000000000" pitchFamily="18" charset="-128"/>
              </a:rPr>
              <a:t>主要エリア</a:t>
            </a:r>
            <a:endParaRPr lang="en-US" altLang="ja-JP" sz="15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r>
              <a:rPr lang="ja-JP" altLang="en-US" sz="1200" dirty="0">
                <a:latin typeface="Yu Mincho" panose="02020400000000000000" pitchFamily="18" charset="-128"/>
                <a:ea typeface="Yu Mincho" panose="02020400000000000000" pitchFamily="18" charset="-128"/>
              </a:rPr>
              <a:t>ゲアン・タインホア周辺</a:t>
            </a:r>
            <a:endParaRPr lang="en-US" altLang="ja-JP" sz="12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1ACFAA27-7567-195A-893C-1B86F09400EE}"/>
              </a:ext>
            </a:extLst>
          </p:cNvPr>
          <p:cNvSpPr txBox="1"/>
          <p:nvPr/>
        </p:nvSpPr>
        <p:spPr>
          <a:xfrm>
            <a:off x="3788914" y="5114700"/>
            <a:ext cx="1824538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500" b="1" dirty="0">
                <a:latin typeface="Yu Mincho" panose="02020400000000000000" pitchFamily="18" charset="-128"/>
                <a:ea typeface="Yu Mincho" panose="02020400000000000000" pitchFamily="18" charset="-128"/>
              </a:rPr>
              <a:t>中部</a:t>
            </a:r>
            <a:r>
              <a:rPr lang="ja-JP" altLang="en-US" sz="1500" dirty="0">
                <a:latin typeface="Yu Mincho" panose="02020400000000000000" pitchFamily="18" charset="-128"/>
                <a:ea typeface="Yu Mincho" panose="02020400000000000000" pitchFamily="18" charset="-128"/>
              </a:rPr>
              <a:t> 主要エリア</a:t>
            </a:r>
            <a:endParaRPr lang="en-US" altLang="ja-JP" sz="15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r>
              <a:rPr lang="ja-JP" altLang="en-US" sz="1200" dirty="0">
                <a:latin typeface="Yu Mincho" panose="02020400000000000000" pitchFamily="18" charset="-128"/>
                <a:ea typeface="Yu Mincho" panose="02020400000000000000" pitchFamily="18" charset="-128"/>
              </a:rPr>
              <a:t>ダナン市と周辺省</a:t>
            </a:r>
            <a:endParaRPr lang="en-US" altLang="ja-JP" sz="12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6E12B5F7-A373-E9D2-4ACC-D6744F7786C7}"/>
              </a:ext>
            </a:extLst>
          </p:cNvPr>
          <p:cNvSpPr txBox="1"/>
          <p:nvPr/>
        </p:nvSpPr>
        <p:spPr>
          <a:xfrm>
            <a:off x="3788914" y="5850575"/>
            <a:ext cx="1877437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500" b="1" dirty="0">
                <a:latin typeface="Yu Mincho" panose="02020400000000000000" pitchFamily="18" charset="-128"/>
                <a:ea typeface="Yu Mincho" panose="02020400000000000000" pitchFamily="18" charset="-128"/>
              </a:rPr>
              <a:t>南部</a:t>
            </a:r>
            <a:r>
              <a:rPr lang="ja-JP" altLang="en-US" sz="1500" dirty="0">
                <a:latin typeface="Yu Mincho" panose="02020400000000000000" pitchFamily="18" charset="-128"/>
                <a:ea typeface="Yu Mincho" panose="02020400000000000000" pitchFamily="18" charset="-128"/>
              </a:rPr>
              <a:t> 主要エリア</a:t>
            </a:r>
            <a:endParaRPr lang="en-US" altLang="ja-JP" sz="15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r>
              <a:rPr lang="ja-JP" altLang="en-US" sz="1200" dirty="0">
                <a:latin typeface="Yu Mincho" panose="02020400000000000000" pitchFamily="18" charset="-128"/>
                <a:ea typeface="Yu Mincho" panose="02020400000000000000" pitchFamily="18" charset="-128"/>
              </a:rPr>
              <a:t>ホーチミン市と隣接４省</a:t>
            </a:r>
            <a:endParaRPr lang="en-US" altLang="ja-JP" sz="12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A90C82CA-FA7F-70B0-EF4B-DD0DC12244D8}"/>
              </a:ext>
            </a:extLst>
          </p:cNvPr>
          <p:cNvSpPr txBox="1"/>
          <p:nvPr/>
        </p:nvSpPr>
        <p:spPr>
          <a:xfrm>
            <a:off x="5783600" y="3635698"/>
            <a:ext cx="851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115</a:t>
            </a:r>
            <a:endParaRPr lang="en-US" sz="36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B2E7F6B5-38CB-9DB3-AFA5-B9507D52E590}"/>
              </a:ext>
            </a:extLst>
          </p:cNvPr>
          <p:cNvSpPr txBox="1"/>
          <p:nvPr/>
        </p:nvSpPr>
        <p:spPr>
          <a:xfrm>
            <a:off x="5988977" y="441909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19</a:t>
            </a:r>
            <a:endParaRPr lang="en-US" sz="3600" dirty="0"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F18E15E4-294C-0ED6-D189-3B65A968435D}"/>
              </a:ext>
            </a:extLst>
          </p:cNvPr>
          <p:cNvSpPr txBox="1"/>
          <p:nvPr/>
        </p:nvSpPr>
        <p:spPr>
          <a:xfrm>
            <a:off x="5988977" y="515496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23</a:t>
            </a:r>
            <a:endParaRPr lang="en-US" sz="3600" dirty="0"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3E189B4A-583F-AA32-CA94-1E73611D5D65}"/>
              </a:ext>
            </a:extLst>
          </p:cNvPr>
          <p:cNvSpPr txBox="1"/>
          <p:nvPr/>
        </p:nvSpPr>
        <p:spPr>
          <a:xfrm>
            <a:off x="5758145" y="5882794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108</a:t>
            </a:r>
            <a:endParaRPr lang="en-US" sz="3600" dirty="0"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2F75B1C-1973-4EBF-8546-5E6C9644589C}"/>
              </a:ext>
            </a:extLst>
          </p:cNvPr>
          <p:cNvSpPr txBox="1"/>
          <p:nvPr/>
        </p:nvSpPr>
        <p:spPr>
          <a:xfrm>
            <a:off x="6512456" y="373141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Yu Mincho" panose="02020400000000000000" pitchFamily="18" charset="-128"/>
                <a:ea typeface="Yu Mincho" panose="02020400000000000000" pitchFamily="18" charset="-128"/>
              </a:rPr>
              <a:t>おおよそ</a:t>
            </a:r>
            <a:endParaRPr lang="en-US" altLang="ja-JP" sz="12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r>
              <a:rPr lang="ja-JP" altLang="en-US" sz="1200" dirty="0">
                <a:latin typeface="Yu Mincho" panose="02020400000000000000" pitchFamily="18" charset="-128"/>
                <a:ea typeface="Yu Mincho" panose="02020400000000000000" pitchFamily="18" charset="-128"/>
              </a:rPr>
              <a:t>団地</a:t>
            </a:r>
            <a:endParaRPr lang="en-US" altLang="ja-JP" sz="12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6065FD-F64C-0ABF-B312-E20BE5CDB46B}"/>
              </a:ext>
            </a:extLst>
          </p:cNvPr>
          <p:cNvSpPr txBox="1"/>
          <p:nvPr/>
        </p:nvSpPr>
        <p:spPr>
          <a:xfrm>
            <a:off x="316410" y="270934"/>
            <a:ext cx="555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開会のご挨拶 </a:t>
            </a:r>
            <a:r>
              <a:rPr lang="en-US" altLang="ja-JP" b="1" dirty="0">
                <a:solidFill>
                  <a:schemeClr val="bg1"/>
                </a:solidFill>
              </a:rPr>
              <a:t>《</a:t>
            </a:r>
            <a:r>
              <a:rPr kumimoji="1" lang="ja-JP" altLang="en-US" b="1" dirty="0">
                <a:solidFill>
                  <a:schemeClr val="bg1"/>
                </a:solidFill>
              </a:rPr>
              <a:t>ベトナム工業団地マーケット概況</a:t>
            </a:r>
            <a:r>
              <a:rPr kumimoji="1" lang="en-US" altLang="ja-JP" b="1" dirty="0">
                <a:solidFill>
                  <a:schemeClr val="bg1"/>
                </a:solidFill>
              </a:rPr>
              <a:t>》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5252E9C-13DC-EF85-5079-4BF914052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r="2506" b="2645"/>
          <a:stretch/>
        </p:blipFill>
        <p:spPr>
          <a:xfrm>
            <a:off x="341810" y="1203020"/>
            <a:ext cx="3238777" cy="5326105"/>
          </a:xfrm>
          <a:prstGeom prst="rect">
            <a:avLst/>
          </a:prstGeom>
        </p:spPr>
      </p:pic>
      <p:pic>
        <p:nvPicPr>
          <p:cNvPr id="18" name="Picture 2" descr="Pin - Free signs icons">
            <a:extLst>
              <a:ext uri="{FF2B5EF4-FFF2-40B4-BE49-F238E27FC236}">
                <a16:creationId xmlns:a16="http://schemas.microsoft.com/office/drawing/2014/main" id="{65BFE4DE-E913-199F-B940-7697E3BE3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6833" y="1954886"/>
            <a:ext cx="237428" cy="23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in - Free signs icons">
            <a:extLst>
              <a:ext uri="{FF2B5EF4-FFF2-40B4-BE49-F238E27FC236}">
                <a16:creationId xmlns:a16="http://schemas.microsoft.com/office/drawing/2014/main" id="{9C55B7BE-3251-380B-86EA-A5D008C0D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3079" y="2055300"/>
            <a:ext cx="237428" cy="23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Pin - Free signs icons">
            <a:extLst>
              <a:ext uri="{FF2B5EF4-FFF2-40B4-BE49-F238E27FC236}">
                <a16:creationId xmlns:a16="http://schemas.microsoft.com/office/drawing/2014/main" id="{0FB3B95E-E758-E0A8-87AB-EF7E76C83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5542" y="3575669"/>
            <a:ext cx="237428" cy="23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Pin - Free signs icons">
            <a:extLst>
              <a:ext uri="{FF2B5EF4-FFF2-40B4-BE49-F238E27FC236}">
                <a16:creationId xmlns:a16="http://schemas.microsoft.com/office/drawing/2014/main" id="{8418E6F3-A36E-2FB2-B033-55A418BAA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0984" y="5312190"/>
            <a:ext cx="237428" cy="23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66DEA82-CFA1-CC03-5619-380CC55503B3}"/>
              </a:ext>
            </a:extLst>
          </p:cNvPr>
          <p:cNvSpPr txBox="1"/>
          <p:nvPr/>
        </p:nvSpPr>
        <p:spPr>
          <a:xfrm>
            <a:off x="8822081" y="2401075"/>
            <a:ext cx="1681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800" b="1" dirty="0">
                <a:latin typeface="Yu Mincho" panose="02020400000000000000" pitchFamily="18" charset="-128"/>
                <a:ea typeface="Yu Mincho" panose="02020400000000000000" pitchFamily="18" charset="-128"/>
              </a:rPr>
              <a:t>GDP</a:t>
            </a:r>
            <a:r>
              <a:rPr lang="ja-JP" altLang="en-US" sz="1800" b="1" dirty="0">
                <a:latin typeface="Yu Mincho" panose="02020400000000000000" pitchFamily="18" charset="-128"/>
                <a:ea typeface="Yu Mincho" panose="02020400000000000000" pitchFamily="18" charset="-128"/>
              </a:rPr>
              <a:t>成長率</a:t>
            </a:r>
            <a:endParaRPr lang="en-US" sz="1800" b="1" dirty="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30A995A-D24A-E5ED-035F-DE90224687E8}"/>
              </a:ext>
            </a:extLst>
          </p:cNvPr>
          <p:cNvGrpSpPr/>
          <p:nvPr/>
        </p:nvGrpSpPr>
        <p:grpSpPr>
          <a:xfrm>
            <a:off x="7969673" y="4832323"/>
            <a:ext cx="3546666" cy="530623"/>
            <a:chOff x="7844685" y="4946278"/>
            <a:chExt cx="3546666" cy="530623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38228566-9A33-60CE-DDC1-5C390B7D349B}"/>
                </a:ext>
              </a:extLst>
            </p:cNvPr>
            <p:cNvSpPr txBox="1"/>
            <p:nvPr/>
          </p:nvSpPr>
          <p:spPr>
            <a:xfrm>
              <a:off x="7899621" y="5230680"/>
              <a:ext cx="337676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ja-JP"/>
              </a:defPPr>
              <a:lvl1pPr>
                <a:defRPr b="1">
                  <a:latin typeface="Yu Mincho" panose="02020400000000000000" pitchFamily="18" charset="-128"/>
                  <a:ea typeface="Yu Mincho" panose="02020400000000000000" pitchFamily="18" charset="-128"/>
                </a:defRPr>
              </a:lvl1pPr>
            </a:lstStyle>
            <a:p>
              <a:pPr algn="ctr"/>
              <a:r>
                <a:rPr lang="ja-JP" altLang="en-US" sz="1000" b="0" dirty="0"/>
                <a:t>（出所：外国投資庁 </a:t>
              </a:r>
              <a:r>
                <a:rPr lang="en-US" altLang="ja-JP" sz="1000" b="0" dirty="0"/>
                <a:t>※</a:t>
              </a:r>
              <a:r>
                <a:rPr lang="ja-JP" altLang="en-US" sz="1000" b="0" dirty="0"/>
                <a:t>出資・株式取得を除く）</a:t>
              </a:r>
              <a:endParaRPr lang="en-US" sz="1000" b="0" dirty="0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DAAB5523-6785-1622-1DCD-D95689F78FE8}"/>
                </a:ext>
              </a:extLst>
            </p:cNvPr>
            <p:cNvSpPr txBox="1"/>
            <p:nvPr/>
          </p:nvSpPr>
          <p:spPr>
            <a:xfrm>
              <a:off x="7844685" y="4946278"/>
              <a:ext cx="354666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800" b="1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FDI</a:t>
              </a:r>
              <a:r>
                <a:rPr lang="ja-JP" altLang="en-US" sz="1800" b="1" dirty="0">
                  <a:latin typeface="Yu Mincho" panose="02020400000000000000" pitchFamily="18" charset="-128"/>
                  <a:ea typeface="Yu Mincho" panose="02020400000000000000" pitchFamily="18" charset="-128"/>
                </a:rPr>
                <a:t> 認可額</a:t>
              </a:r>
              <a:endParaRPr lang="en-US" sz="1800" b="1" dirty="0"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</p:grp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E568747-0CE8-348E-5FA0-088990140E82}"/>
              </a:ext>
            </a:extLst>
          </p:cNvPr>
          <p:cNvSpPr txBox="1"/>
          <p:nvPr/>
        </p:nvSpPr>
        <p:spPr>
          <a:xfrm>
            <a:off x="982969" y="1739484"/>
            <a:ext cx="9334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+mn-ea"/>
              </a:rPr>
              <a:t>ハノイ</a:t>
            </a:r>
            <a:endParaRPr lang="en-US" sz="1400" b="1" dirty="0">
              <a:latin typeface="+mn-ea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9F3FF47-8C86-19E4-D07A-BC9B7C856774}"/>
              </a:ext>
            </a:extLst>
          </p:cNvPr>
          <p:cNvSpPr txBox="1"/>
          <p:nvPr/>
        </p:nvSpPr>
        <p:spPr>
          <a:xfrm>
            <a:off x="1929493" y="2273460"/>
            <a:ext cx="11753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+mn-ea"/>
              </a:rPr>
              <a:t>ハイフォン</a:t>
            </a:r>
            <a:endParaRPr lang="en-US" sz="1400" b="1" dirty="0">
              <a:latin typeface="+mn-ea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42C2D6D-EEF1-A064-5200-F13CFB6094AD}"/>
              </a:ext>
            </a:extLst>
          </p:cNvPr>
          <p:cNvSpPr txBox="1"/>
          <p:nvPr/>
        </p:nvSpPr>
        <p:spPr>
          <a:xfrm>
            <a:off x="1274246" y="2693139"/>
            <a:ext cx="9334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+mn-ea"/>
              </a:rPr>
              <a:t>ゲアン</a:t>
            </a:r>
            <a:endParaRPr lang="en-US" sz="1400" b="1" dirty="0">
              <a:latin typeface="+mn-ea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9B129A3-C016-E922-1313-2C404F88387C}"/>
              </a:ext>
            </a:extLst>
          </p:cNvPr>
          <p:cNvSpPr txBox="1"/>
          <p:nvPr/>
        </p:nvSpPr>
        <p:spPr>
          <a:xfrm>
            <a:off x="2174942" y="3880938"/>
            <a:ext cx="9334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+mn-ea"/>
              </a:rPr>
              <a:t>ダナン</a:t>
            </a:r>
            <a:endParaRPr lang="en-US" sz="1400" b="1" dirty="0">
              <a:latin typeface="+mn-ea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BA77465-6BBF-DC58-5BE5-4BB2EFEFD2ED}"/>
              </a:ext>
            </a:extLst>
          </p:cNvPr>
          <p:cNvSpPr txBox="1"/>
          <p:nvPr/>
        </p:nvSpPr>
        <p:spPr>
          <a:xfrm>
            <a:off x="1633029" y="5591528"/>
            <a:ext cx="11492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+mn-ea"/>
              </a:rPr>
              <a:t>ホーチミン</a:t>
            </a:r>
            <a:endParaRPr lang="en-US" sz="1400" b="1" dirty="0">
              <a:latin typeface="+mn-ea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B747AD9-A21C-A47E-D2B3-939B38A73648}"/>
              </a:ext>
            </a:extLst>
          </p:cNvPr>
          <p:cNvSpPr txBox="1"/>
          <p:nvPr/>
        </p:nvSpPr>
        <p:spPr>
          <a:xfrm>
            <a:off x="898301" y="4812865"/>
            <a:ext cx="103316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CAMBODIA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4BADE97-64E4-FE28-DF0B-E20DDB023236}"/>
              </a:ext>
            </a:extLst>
          </p:cNvPr>
          <p:cNvSpPr txBox="1"/>
          <p:nvPr/>
        </p:nvSpPr>
        <p:spPr>
          <a:xfrm>
            <a:off x="390209" y="3838162"/>
            <a:ext cx="103316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THAILAND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DEDE603-0BA7-10A9-F024-B282FAC24D4F}"/>
              </a:ext>
            </a:extLst>
          </p:cNvPr>
          <p:cNvSpPr txBox="1"/>
          <p:nvPr/>
        </p:nvSpPr>
        <p:spPr>
          <a:xfrm>
            <a:off x="204883" y="2442636"/>
            <a:ext cx="103316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LAOS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A8C403B-9357-0B59-26E2-6DBCE1D8434D}"/>
              </a:ext>
            </a:extLst>
          </p:cNvPr>
          <p:cNvSpPr txBox="1"/>
          <p:nvPr/>
        </p:nvSpPr>
        <p:spPr>
          <a:xfrm>
            <a:off x="2373334" y="1503269"/>
            <a:ext cx="103316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CHINA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947319AE-26EB-CCA3-ABE6-A03E1BF72BE5}"/>
              </a:ext>
            </a:extLst>
          </p:cNvPr>
          <p:cNvSpPr txBox="1"/>
          <p:nvPr/>
        </p:nvSpPr>
        <p:spPr>
          <a:xfrm>
            <a:off x="2414852" y="4649134"/>
            <a:ext cx="103316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3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VIETNAM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99C8BB1-8A44-0A4D-259C-ACAF78185112}"/>
              </a:ext>
            </a:extLst>
          </p:cNvPr>
          <p:cNvSpPr txBox="1"/>
          <p:nvPr/>
        </p:nvSpPr>
        <p:spPr>
          <a:xfrm>
            <a:off x="6512456" y="450964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Yu Mincho" panose="02020400000000000000" pitchFamily="18" charset="-128"/>
                <a:ea typeface="Yu Mincho" panose="02020400000000000000" pitchFamily="18" charset="-128"/>
              </a:rPr>
              <a:t>おおよそ</a:t>
            </a:r>
            <a:endParaRPr lang="en-US" altLang="ja-JP" sz="12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r>
              <a:rPr lang="ja-JP" altLang="en-US" sz="1200" dirty="0">
                <a:latin typeface="Yu Mincho" panose="02020400000000000000" pitchFamily="18" charset="-128"/>
                <a:ea typeface="Yu Mincho" panose="02020400000000000000" pitchFamily="18" charset="-128"/>
              </a:rPr>
              <a:t>団地</a:t>
            </a:r>
            <a:endParaRPr lang="en-US" altLang="ja-JP" sz="12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53C2D4E1-6162-2D8C-6346-DEC0F616623A}"/>
              </a:ext>
            </a:extLst>
          </p:cNvPr>
          <p:cNvSpPr txBox="1"/>
          <p:nvPr/>
        </p:nvSpPr>
        <p:spPr>
          <a:xfrm>
            <a:off x="6512456" y="524665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Yu Mincho" panose="02020400000000000000" pitchFamily="18" charset="-128"/>
                <a:ea typeface="Yu Mincho" panose="02020400000000000000" pitchFamily="18" charset="-128"/>
              </a:rPr>
              <a:t>おおよそ</a:t>
            </a:r>
            <a:endParaRPr lang="en-US" altLang="ja-JP" sz="12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r>
              <a:rPr lang="ja-JP" altLang="en-US" sz="1200" dirty="0">
                <a:latin typeface="Yu Mincho" panose="02020400000000000000" pitchFamily="18" charset="-128"/>
                <a:ea typeface="Yu Mincho" panose="02020400000000000000" pitchFamily="18" charset="-128"/>
              </a:rPr>
              <a:t>団地</a:t>
            </a:r>
            <a:endParaRPr lang="en-US" altLang="ja-JP" sz="12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A3CB1199-B2C1-9908-E782-CE286790189C}"/>
              </a:ext>
            </a:extLst>
          </p:cNvPr>
          <p:cNvSpPr txBox="1"/>
          <p:nvPr/>
        </p:nvSpPr>
        <p:spPr>
          <a:xfrm>
            <a:off x="6512456" y="597512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Yu Mincho" panose="02020400000000000000" pitchFamily="18" charset="-128"/>
                <a:ea typeface="Yu Mincho" panose="02020400000000000000" pitchFamily="18" charset="-128"/>
              </a:rPr>
              <a:t>おおよそ</a:t>
            </a:r>
            <a:endParaRPr lang="en-US" altLang="ja-JP" sz="12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r>
              <a:rPr lang="ja-JP" altLang="en-US" sz="1200" dirty="0">
                <a:latin typeface="Yu Mincho" panose="02020400000000000000" pitchFamily="18" charset="-128"/>
                <a:ea typeface="Yu Mincho" panose="02020400000000000000" pitchFamily="18" charset="-128"/>
              </a:rPr>
              <a:t>団地</a:t>
            </a:r>
            <a:endParaRPr lang="en-US" altLang="ja-JP" sz="12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E59989A-10D2-2BFF-513A-33F07B2B57F2}"/>
              </a:ext>
            </a:extLst>
          </p:cNvPr>
          <p:cNvGrpSpPr/>
          <p:nvPr/>
        </p:nvGrpSpPr>
        <p:grpSpPr>
          <a:xfrm>
            <a:off x="7837182" y="1115476"/>
            <a:ext cx="3788722" cy="1325044"/>
            <a:chOff x="8094157" y="1607016"/>
            <a:chExt cx="3788722" cy="1325044"/>
          </a:xfrm>
        </p:grpSpPr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5A62C4F5-219D-63F5-550B-EB64DD261CE7}"/>
                </a:ext>
              </a:extLst>
            </p:cNvPr>
            <p:cNvCxnSpPr>
              <a:cxnSpLocks/>
            </p:cNvCxnSpPr>
            <p:nvPr/>
          </p:nvCxnSpPr>
          <p:spPr>
            <a:xfrm>
              <a:off x="8156596" y="2672991"/>
              <a:ext cx="36935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E7D2AE05-0B63-EF87-AFD5-9082B172B0F6}"/>
                </a:ext>
              </a:extLst>
            </p:cNvPr>
            <p:cNvSpPr txBox="1"/>
            <p:nvPr/>
          </p:nvSpPr>
          <p:spPr>
            <a:xfrm>
              <a:off x="8200309" y="2679965"/>
              <a:ext cx="5950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/>
                <a:t>2022</a:t>
              </a:r>
              <a:r>
                <a:rPr lang="ja-JP" altLang="en-US" sz="1000" dirty="0"/>
                <a:t>年</a:t>
              </a:r>
              <a:endParaRPr lang="en-US" sz="1000" dirty="0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33582041-025E-8244-8F69-2A5062EBCD1B}"/>
                </a:ext>
              </a:extLst>
            </p:cNvPr>
            <p:cNvSpPr txBox="1"/>
            <p:nvPr/>
          </p:nvSpPr>
          <p:spPr>
            <a:xfrm>
              <a:off x="9122247" y="2679965"/>
              <a:ext cx="5950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/>
                <a:t>2023</a:t>
              </a:r>
              <a:r>
                <a:rPr lang="ja-JP" altLang="en-US" sz="1000" dirty="0"/>
                <a:t>年</a:t>
              </a:r>
              <a:endParaRPr lang="en-US" sz="1000" dirty="0"/>
            </a:p>
          </p:txBody>
        </p:sp>
        <p:sp>
          <p:nvSpPr>
            <p:cNvPr id="49" name="楕円 48">
              <a:extLst>
                <a:ext uri="{FF2B5EF4-FFF2-40B4-BE49-F238E27FC236}">
                  <a16:creationId xmlns:a16="http://schemas.microsoft.com/office/drawing/2014/main" id="{A3ADD91F-2363-3083-0FA2-84BF9708A264}"/>
                </a:ext>
              </a:extLst>
            </p:cNvPr>
            <p:cNvSpPr/>
            <p:nvPr/>
          </p:nvSpPr>
          <p:spPr>
            <a:xfrm>
              <a:off x="8390502" y="1966923"/>
              <a:ext cx="194704" cy="1947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楕円 49">
              <a:extLst>
                <a:ext uri="{FF2B5EF4-FFF2-40B4-BE49-F238E27FC236}">
                  <a16:creationId xmlns:a16="http://schemas.microsoft.com/office/drawing/2014/main" id="{74374E76-47D4-5BAB-99D7-15A32BD7D1EF}"/>
                </a:ext>
              </a:extLst>
            </p:cNvPr>
            <p:cNvSpPr/>
            <p:nvPr/>
          </p:nvSpPr>
          <p:spPr>
            <a:xfrm>
              <a:off x="9336025" y="2272298"/>
              <a:ext cx="194704" cy="1947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6F39AECB-19FD-18DA-CF3A-8C3CA94DFA31}"/>
                </a:ext>
              </a:extLst>
            </p:cNvPr>
            <p:cNvSpPr/>
            <p:nvPr/>
          </p:nvSpPr>
          <p:spPr>
            <a:xfrm>
              <a:off x="10281548" y="2160731"/>
              <a:ext cx="194704" cy="194704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8428BEA0-752A-3D65-05B3-5E980BE3DDF2}"/>
                </a:ext>
              </a:extLst>
            </p:cNvPr>
            <p:cNvSpPr txBox="1"/>
            <p:nvPr/>
          </p:nvSpPr>
          <p:spPr>
            <a:xfrm>
              <a:off x="9833989" y="1800856"/>
              <a:ext cx="10647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6.0-6.5</a:t>
              </a:r>
              <a:r>
                <a:rPr lang="en-US" altLang="ja-JP" sz="1200" b="1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%</a:t>
              </a:r>
              <a:endParaRPr lang="en-US" sz="12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94086F63-51BE-E45F-8F8A-8FBAD3DDD42D}"/>
                </a:ext>
              </a:extLst>
            </p:cNvPr>
            <p:cNvSpPr txBox="1"/>
            <p:nvPr/>
          </p:nvSpPr>
          <p:spPr>
            <a:xfrm>
              <a:off x="10821370" y="1656324"/>
              <a:ext cx="1061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6.5-7.0</a:t>
              </a:r>
              <a:r>
                <a:rPr lang="ja-JP" altLang="en-US" sz="1200" b="1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％</a:t>
              </a:r>
              <a:endParaRPr lang="en-US" altLang="ja-JP" sz="1200" b="1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75" name="楕円 74">
              <a:extLst>
                <a:ext uri="{FF2B5EF4-FFF2-40B4-BE49-F238E27FC236}">
                  <a16:creationId xmlns:a16="http://schemas.microsoft.com/office/drawing/2014/main" id="{E801D5BA-06A8-17E5-2FFC-61DE8928B1E8}"/>
                </a:ext>
              </a:extLst>
            </p:cNvPr>
            <p:cNvSpPr/>
            <p:nvPr/>
          </p:nvSpPr>
          <p:spPr>
            <a:xfrm>
              <a:off x="11227071" y="2019110"/>
              <a:ext cx="194704" cy="194704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BA92A3DA-6729-7735-9A19-26B1491CB7FE}"/>
                </a:ext>
              </a:extLst>
            </p:cNvPr>
            <p:cNvSpPr txBox="1"/>
            <p:nvPr/>
          </p:nvSpPr>
          <p:spPr>
            <a:xfrm>
              <a:off x="9037036" y="1913583"/>
              <a:ext cx="7873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5.05</a:t>
              </a:r>
              <a:r>
                <a:rPr lang="en-US" altLang="ja-JP" sz="1200" b="1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%</a:t>
              </a:r>
              <a:endParaRPr lang="en-US" sz="12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55EFD30F-05ED-BF4A-46AE-DF8C830FBA4B}"/>
                </a:ext>
              </a:extLst>
            </p:cNvPr>
            <p:cNvSpPr txBox="1"/>
            <p:nvPr/>
          </p:nvSpPr>
          <p:spPr>
            <a:xfrm>
              <a:off x="8094157" y="1607016"/>
              <a:ext cx="7873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8.02</a:t>
              </a:r>
              <a:r>
                <a:rPr lang="en-US" altLang="ja-JP" sz="1200" b="1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%</a:t>
              </a:r>
              <a:endParaRPr lang="en-US" sz="12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5C8D8DB2-4BF1-6B7F-E28E-D0877C0FDB5F}"/>
                </a:ext>
              </a:extLst>
            </p:cNvPr>
            <p:cNvSpPr txBox="1"/>
            <p:nvPr/>
          </p:nvSpPr>
          <p:spPr>
            <a:xfrm>
              <a:off x="10848973" y="2685839"/>
              <a:ext cx="9509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000" dirty="0"/>
                <a:t>2025</a:t>
              </a:r>
              <a:r>
                <a:rPr lang="ja-JP" altLang="en-US" sz="1000" dirty="0"/>
                <a:t>年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予測</a:t>
              </a:r>
              <a:r>
                <a:rPr lang="en-US" altLang="ja-JP" sz="1000" dirty="0"/>
                <a:t>)</a:t>
              </a:r>
              <a:endParaRPr lang="en-US" sz="1000" dirty="0"/>
            </a:p>
          </p:txBody>
        </p: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8FF7362B-32EB-16A8-F3AE-BFF9B465B983}"/>
                </a:ext>
              </a:extLst>
            </p:cNvPr>
            <p:cNvSpPr txBox="1"/>
            <p:nvPr/>
          </p:nvSpPr>
          <p:spPr>
            <a:xfrm>
              <a:off x="9908178" y="2685839"/>
              <a:ext cx="9509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000" dirty="0"/>
                <a:t>2024</a:t>
              </a:r>
              <a:r>
                <a:rPr lang="ja-JP" altLang="en-US" sz="1000" dirty="0"/>
                <a:t>年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予測</a:t>
              </a:r>
              <a:r>
                <a:rPr lang="en-US" altLang="ja-JP" sz="1000" dirty="0"/>
                <a:t>)</a:t>
              </a:r>
              <a:endParaRPr lang="en-US" sz="1000" dirty="0"/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CAB11B1-837E-1068-0CA1-460FA1010A34}"/>
              </a:ext>
            </a:extLst>
          </p:cNvPr>
          <p:cNvGrpSpPr/>
          <p:nvPr/>
        </p:nvGrpSpPr>
        <p:grpSpPr>
          <a:xfrm>
            <a:off x="7831936" y="3116952"/>
            <a:ext cx="3787618" cy="1701498"/>
            <a:chOff x="8069223" y="3316193"/>
            <a:chExt cx="3787618" cy="1760244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F03A67D8-888A-0259-65D6-4DD58A66F6B4}"/>
                </a:ext>
              </a:extLst>
            </p:cNvPr>
            <p:cNvGrpSpPr/>
            <p:nvPr/>
          </p:nvGrpSpPr>
          <p:grpSpPr>
            <a:xfrm>
              <a:off x="8208146" y="3936997"/>
              <a:ext cx="533400" cy="683391"/>
              <a:chOff x="8356600" y="1242050"/>
              <a:chExt cx="533400" cy="790921"/>
            </a:xfrm>
          </p:grpSpPr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48F05E3F-7261-FB2A-8556-7FCDBDF7FD98}"/>
                  </a:ext>
                </a:extLst>
              </p:cNvPr>
              <p:cNvSpPr/>
              <p:nvPr/>
            </p:nvSpPr>
            <p:spPr>
              <a:xfrm>
                <a:off x="8356600" y="1498252"/>
                <a:ext cx="533400" cy="534719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19E0B0E3-D0C2-D7D2-59E8-2A9BF96860A0}"/>
                  </a:ext>
                </a:extLst>
              </p:cNvPr>
              <p:cNvSpPr/>
              <p:nvPr/>
            </p:nvSpPr>
            <p:spPr>
              <a:xfrm>
                <a:off x="8356600" y="1242050"/>
                <a:ext cx="533400" cy="2560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709E72F1-4EE2-8B95-010E-8DFEE4A93F63}"/>
                </a:ext>
              </a:extLst>
            </p:cNvPr>
            <p:cNvGrpSpPr/>
            <p:nvPr/>
          </p:nvGrpSpPr>
          <p:grpSpPr>
            <a:xfrm>
              <a:off x="9160222" y="3768823"/>
              <a:ext cx="533400" cy="847636"/>
              <a:chOff x="8356600" y="1234070"/>
              <a:chExt cx="533400" cy="798901"/>
            </a:xfrm>
          </p:grpSpPr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95EDE42F-7F88-D323-4481-ACF52D7F017B}"/>
                  </a:ext>
                </a:extLst>
              </p:cNvPr>
              <p:cNvSpPr/>
              <p:nvPr/>
            </p:nvSpPr>
            <p:spPr>
              <a:xfrm>
                <a:off x="8356600" y="1409945"/>
                <a:ext cx="533400" cy="623026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538B65E4-CA30-A1DB-3848-D29FAF4C6F72}"/>
                  </a:ext>
                </a:extLst>
              </p:cNvPr>
              <p:cNvSpPr/>
              <p:nvPr/>
            </p:nvSpPr>
            <p:spPr>
              <a:xfrm>
                <a:off x="8356600" y="1234070"/>
                <a:ext cx="533400" cy="16930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0B0E6B7E-C444-6320-F5E2-7070B5C15351}"/>
                </a:ext>
              </a:extLst>
            </p:cNvPr>
            <p:cNvGrpSpPr/>
            <p:nvPr/>
          </p:nvGrpSpPr>
          <p:grpSpPr>
            <a:xfrm>
              <a:off x="10112298" y="3902204"/>
              <a:ext cx="533400" cy="714258"/>
              <a:chOff x="8356600" y="1201549"/>
              <a:chExt cx="533400" cy="831422"/>
            </a:xfrm>
          </p:grpSpPr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2EEF66A7-48C8-426E-70D3-62DEF49B0AD4}"/>
                  </a:ext>
                </a:extLst>
              </p:cNvPr>
              <p:cNvSpPr/>
              <p:nvPr/>
            </p:nvSpPr>
            <p:spPr>
              <a:xfrm>
                <a:off x="8356600" y="1473200"/>
                <a:ext cx="533400" cy="559771"/>
              </a:xfrm>
              <a:prstGeom prst="rect">
                <a:avLst/>
              </a:prstGeom>
              <a:solidFill>
                <a:srgbClr val="7030A0"/>
              </a:solidFill>
              <a:ln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5416F8D2-2E20-9FD3-9568-71272AF0843F}"/>
                  </a:ext>
                </a:extLst>
              </p:cNvPr>
              <p:cNvSpPr/>
              <p:nvPr/>
            </p:nvSpPr>
            <p:spPr>
              <a:xfrm>
                <a:off x="8356600" y="1201549"/>
                <a:ext cx="533400" cy="2716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80B53FCF-F743-D785-EBF3-3160C2577ECE}"/>
                </a:ext>
              </a:extLst>
            </p:cNvPr>
            <p:cNvSpPr txBox="1"/>
            <p:nvPr/>
          </p:nvSpPr>
          <p:spPr>
            <a:xfrm>
              <a:off x="8206960" y="4623270"/>
              <a:ext cx="5950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000" dirty="0"/>
                <a:t>2022</a:t>
              </a:r>
              <a:r>
                <a:rPr lang="ja-JP" altLang="en-US" sz="1000" dirty="0"/>
                <a:t>年</a:t>
              </a:r>
              <a:endParaRPr lang="en-US" sz="1000" dirty="0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C763C2AE-30FA-1609-5F86-04D2238F63DD}"/>
                </a:ext>
              </a:extLst>
            </p:cNvPr>
            <p:cNvSpPr txBox="1"/>
            <p:nvPr/>
          </p:nvSpPr>
          <p:spPr>
            <a:xfrm>
              <a:off x="9141598" y="4623270"/>
              <a:ext cx="5950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000" dirty="0"/>
                <a:t>2023</a:t>
              </a:r>
              <a:r>
                <a:rPr lang="ja-JP" altLang="en-US" sz="1000" dirty="0"/>
                <a:t>年</a:t>
              </a:r>
              <a:endParaRPr lang="en-US" sz="1000" dirty="0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2BD2C102-A590-22E1-859A-91206B0E7D8C}"/>
                </a:ext>
              </a:extLst>
            </p:cNvPr>
            <p:cNvSpPr txBox="1"/>
            <p:nvPr/>
          </p:nvSpPr>
          <p:spPr>
            <a:xfrm>
              <a:off x="10080677" y="4623270"/>
              <a:ext cx="5950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000" dirty="0"/>
                <a:t>2024</a:t>
              </a:r>
              <a:r>
                <a:rPr lang="ja-JP" altLang="en-US" sz="1000" dirty="0"/>
                <a:t>年</a:t>
              </a:r>
              <a:endParaRPr lang="en-US" sz="1000" dirty="0"/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1F88E582-66F9-1904-91E8-543A77DC33FE}"/>
                </a:ext>
              </a:extLst>
            </p:cNvPr>
            <p:cNvSpPr txBox="1"/>
            <p:nvPr/>
          </p:nvSpPr>
          <p:spPr>
            <a:xfrm>
              <a:off x="10855624" y="4609323"/>
              <a:ext cx="950901" cy="254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000" dirty="0"/>
                <a:t>2025</a:t>
              </a:r>
              <a:r>
                <a:rPr lang="ja-JP" altLang="en-US" sz="1000" dirty="0"/>
                <a:t>年</a:t>
              </a:r>
              <a:r>
                <a:rPr lang="en-US" altLang="ja-JP" sz="1000" dirty="0"/>
                <a:t>(</a:t>
              </a:r>
              <a:r>
                <a:rPr lang="ja-JP" altLang="en-US" sz="1000" dirty="0"/>
                <a:t>予測</a:t>
              </a:r>
              <a:r>
                <a:rPr lang="en-US" altLang="ja-JP" sz="1000" dirty="0"/>
                <a:t>)</a:t>
              </a:r>
              <a:endParaRPr lang="en-US" sz="1000" dirty="0"/>
            </a:p>
          </p:txBody>
        </p:sp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4E6FEB5C-004D-8E95-F917-349C1147210E}"/>
                </a:ext>
              </a:extLst>
            </p:cNvPr>
            <p:cNvSpPr txBox="1"/>
            <p:nvPr/>
          </p:nvSpPr>
          <p:spPr>
            <a:xfrm>
              <a:off x="8069223" y="3550320"/>
              <a:ext cx="813043" cy="413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22.5</a:t>
              </a:r>
              <a:r>
                <a:rPr lang="en-US" altLang="ja-JP" sz="1200" b="1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$B</a:t>
              </a:r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6292A08B-3C60-F424-B2D8-B1D2B91414D3}"/>
                </a:ext>
              </a:extLst>
            </p:cNvPr>
            <p:cNvSpPr txBox="1"/>
            <p:nvPr/>
          </p:nvSpPr>
          <p:spPr>
            <a:xfrm>
              <a:off x="9029229" y="3368631"/>
              <a:ext cx="8130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28.0</a:t>
              </a:r>
              <a:r>
                <a:rPr lang="en-US" altLang="ja-JP" sz="1200" b="1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$B</a:t>
              </a:r>
              <a:endParaRPr lang="en-US" sz="12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1EF6EF13-8E24-FE1D-980F-7CD519177674}"/>
                </a:ext>
              </a:extLst>
            </p:cNvPr>
            <p:cNvSpPr txBox="1"/>
            <p:nvPr/>
          </p:nvSpPr>
          <p:spPr>
            <a:xfrm>
              <a:off x="9985723" y="3316193"/>
              <a:ext cx="8130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23.5</a:t>
              </a:r>
              <a:r>
                <a:rPr lang="en-US" altLang="ja-JP" sz="1200" b="1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$B</a:t>
              </a:r>
              <a:endParaRPr lang="en-US" sz="12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210310D9-06C0-0059-241C-CA66218268B5}"/>
                </a:ext>
              </a:extLst>
            </p:cNvPr>
            <p:cNvSpPr txBox="1"/>
            <p:nvPr/>
          </p:nvSpPr>
          <p:spPr>
            <a:xfrm>
              <a:off x="8177329" y="4209093"/>
              <a:ext cx="5950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67</a:t>
              </a:r>
              <a:r>
                <a:rPr lang="ja-JP" altLang="en-US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％</a:t>
              </a:r>
              <a:endParaRPr 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51256370-BAF3-8161-6F76-35EA8D073742}"/>
                </a:ext>
              </a:extLst>
            </p:cNvPr>
            <p:cNvSpPr txBox="1"/>
            <p:nvPr/>
          </p:nvSpPr>
          <p:spPr>
            <a:xfrm>
              <a:off x="9141598" y="4065158"/>
              <a:ext cx="5950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78</a:t>
              </a:r>
              <a:r>
                <a:rPr lang="ja-JP" altLang="en-US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％</a:t>
              </a:r>
              <a:endParaRPr 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5097CDDC-6516-25AA-62B4-D1C44E85015D}"/>
                </a:ext>
              </a:extLst>
            </p:cNvPr>
            <p:cNvSpPr txBox="1"/>
            <p:nvPr/>
          </p:nvSpPr>
          <p:spPr>
            <a:xfrm>
              <a:off x="10080678" y="4166761"/>
              <a:ext cx="5950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70</a:t>
              </a:r>
              <a:r>
                <a:rPr lang="ja-JP" altLang="en-US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％</a:t>
              </a:r>
              <a:endParaRPr 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7CC98A63-3E6D-193C-4B5F-F808414FF435}"/>
                </a:ext>
              </a:extLst>
            </p:cNvPr>
            <p:cNvSpPr txBox="1"/>
            <p:nvPr/>
          </p:nvSpPr>
          <p:spPr>
            <a:xfrm>
              <a:off x="9987704" y="3629435"/>
              <a:ext cx="7809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solidFill>
                    <a:srgbClr val="FF0000"/>
                  </a:solidFill>
                </a:rPr>
                <a:t>(10</a:t>
              </a:r>
              <a:r>
                <a:rPr lang="ja-JP" altLang="en-US" sz="1200" dirty="0">
                  <a:solidFill>
                    <a:srgbClr val="FF0000"/>
                  </a:solidFill>
                </a:rPr>
                <a:t>カ月</a:t>
              </a:r>
              <a:r>
                <a:rPr lang="en-US" altLang="ja-JP" sz="1200" dirty="0">
                  <a:solidFill>
                    <a:srgbClr val="FF0000"/>
                  </a:solidFill>
                </a:rPr>
                <a:t>)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89" name="正方形/長方形 88">
              <a:extLst>
                <a:ext uri="{FF2B5EF4-FFF2-40B4-BE49-F238E27FC236}">
                  <a16:creationId xmlns:a16="http://schemas.microsoft.com/office/drawing/2014/main" id="{F756EF13-8676-DAE8-201A-DABE41BAE68E}"/>
                </a:ext>
              </a:extLst>
            </p:cNvPr>
            <p:cNvSpPr/>
            <p:nvPr/>
          </p:nvSpPr>
          <p:spPr>
            <a:xfrm>
              <a:off x="11064374" y="3744250"/>
              <a:ext cx="533400" cy="873419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A43DF61C-A260-F012-2AC1-429D74AB4474}"/>
                </a:ext>
              </a:extLst>
            </p:cNvPr>
            <p:cNvCxnSpPr>
              <a:cxnSpLocks/>
            </p:cNvCxnSpPr>
            <p:nvPr/>
          </p:nvCxnSpPr>
          <p:spPr>
            <a:xfrm>
              <a:off x="8116494" y="4616296"/>
              <a:ext cx="37403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グループ化 106">
              <a:extLst>
                <a:ext uri="{FF2B5EF4-FFF2-40B4-BE49-F238E27FC236}">
                  <a16:creationId xmlns:a16="http://schemas.microsoft.com/office/drawing/2014/main" id="{2B925A46-B29F-F2C6-8C09-EDE36D2E2793}"/>
                </a:ext>
              </a:extLst>
            </p:cNvPr>
            <p:cNvGrpSpPr/>
            <p:nvPr/>
          </p:nvGrpSpPr>
          <p:grpSpPr>
            <a:xfrm>
              <a:off x="9160297" y="4830216"/>
              <a:ext cx="1652740" cy="246221"/>
              <a:chOff x="8424052" y="5032349"/>
              <a:chExt cx="1652740" cy="246221"/>
            </a:xfrm>
          </p:grpSpPr>
          <p:sp>
            <p:nvSpPr>
              <p:cNvPr id="102" name="正方形/長方形 101">
                <a:extLst>
                  <a:ext uri="{FF2B5EF4-FFF2-40B4-BE49-F238E27FC236}">
                    <a16:creationId xmlns:a16="http://schemas.microsoft.com/office/drawing/2014/main" id="{2A07C098-6921-8E5D-67B6-F23C9F2DFF69}"/>
                  </a:ext>
                </a:extLst>
              </p:cNvPr>
              <p:cNvSpPr/>
              <p:nvPr/>
            </p:nvSpPr>
            <p:spPr>
              <a:xfrm>
                <a:off x="8424052" y="5094890"/>
                <a:ext cx="253238" cy="121138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正方形/長方形 103">
                <a:extLst>
                  <a:ext uri="{FF2B5EF4-FFF2-40B4-BE49-F238E27FC236}">
                    <a16:creationId xmlns:a16="http://schemas.microsoft.com/office/drawing/2014/main" id="{F2CDFBFF-6663-990B-B3F7-92936ACA3C60}"/>
                  </a:ext>
                </a:extLst>
              </p:cNvPr>
              <p:cNvSpPr/>
              <p:nvPr/>
            </p:nvSpPr>
            <p:spPr>
              <a:xfrm>
                <a:off x="9277943" y="5094890"/>
                <a:ext cx="253238" cy="1211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488DEBBC-26B9-9BCB-2E3B-EB7EF2130758}"/>
                  </a:ext>
                </a:extLst>
              </p:cNvPr>
              <p:cNvSpPr txBox="1"/>
              <p:nvPr/>
            </p:nvSpPr>
            <p:spPr>
              <a:xfrm>
                <a:off x="8644646" y="5032349"/>
                <a:ext cx="56938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000" dirty="0"/>
                  <a:t>製造業</a:t>
                </a:r>
                <a:endParaRPr lang="en-US" sz="1000" dirty="0"/>
              </a:p>
            </p:txBody>
          </p:sp>
          <p:sp>
            <p:nvSpPr>
              <p:cNvPr id="106" name="テキスト ボックス 105">
                <a:extLst>
                  <a:ext uri="{FF2B5EF4-FFF2-40B4-BE49-F238E27FC236}">
                    <a16:creationId xmlns:a16="http://schemas.microsoft.com/office/drawing/2014/main" id="{7293053E-EF06-DC15-3FD5-62E524499024}"/>
                  </a:ext>
                </a:extLst>
              </p:cNvPr>
              <p:cNvSpPr txBox="1"/>
              <p:nvPr/>
            </p:nvSpPr>
            <p:spPr>
              <a:xfrm>
                <a:off x="9507405" y="5032349"/>
                <a:ext cx="56938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000" dirty="0"/>
                  <a:t>その他</a:t>
                </a:r>
                <a:endParaRPr lang="en-US" sz="1000" dirty="0"/>
              </a:p>
            </p:txBody>
          </p:sp>
        </p:grpSp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9002140-49B6-0F77-4486-D2DB954411E0}"/>
              </a:ext>
            </a:extLst>
          </p:cNvPr>
          <p:cNvSpPr txBox="1"/>
          <p:nvPr/>
        </p:nvSpPr>
        <p:spPr>
          <a:xfrm>
            <a:off x="7719884" y="5657572"/>
            <a:ext cx="4155707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ja-JP" altLang="en-US" sz="1700" dirty="0">
                <a:latin typeface="Yu Mincho" panose="02020400000000000000" pitchFamily="18" charset="-128"/>
                <a:ea typeface="Yu Mincho" panose="02020400000000000000" pitchFamily="18" charset="-128"/>
              </a:rPr>
              <a:t>工業団地を通じた製造業の誘致育成</a:t>
            </a:r>
            <a:endParaRPr lang="en-US" altLang="ja-JP" sz="17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ja-JP" altLang="en-US" sz="1700" dirty="0">
                <a:latin typeface="Yu Mincho" panose="02020400000000000000" pitchFamily="18" charset="-128"/>
                <a:ea typeface="Yu Mincho" panose="02020400000000000000" pitchFamily="18" charset="-128"/>
              </a:rPr>
              <a:t>持続可能な経済・産業基盤へ構造転換</a:t>
            </a:r>
            <a:endParaRPr lang="en-US" altLang="ja-JP" sz="17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ja-JP" altLang="en-US" sz="1700" dirty="0">
                <a:latin typeface="Yu Mincho" panose="02020400000000000000" pitchFamily="18" charset="-128"/>
                <a:ea typeface="Yu Mincho" panose="02020400000000000000" pitchFamily="18" charset="-128"/>
              </a:rPr>
              <a:t>環境に配慮した工業団地の推奨</a:t>
            </a:r>
            <a:endParaRPr lang="en-US" altLang="ja-JP" sz="17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8802388"/>
      </p:ext>
    </p:extLst>
  </p:cSld>
  <p:clrMapOvr>
    <a:masterClrMapping/>
  </p:clrMapOvr>
</p:sld>
</file>

<file path=ppt/theme/theme1.xml><?xml version="1.0" encoding="utf-8"?>
<a:theme xmlns:a="http://schemas.openxmlformats.org/drawingml/2006/main" name="Sufex_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fex_Blue" id="{92399C3E-3B2B-4EA8-9329-C9C428ED42DB}" vid="{6472F1FB-43B3-456C-ADE2-92A341FB131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Sufex_Blue</Template>
  <TotalTime>6819</TotalTime>
  <Words>290</Words>
  <Application>Microsoft Office PowerPoint</Application>
  <PresentationFormat>ワイド画面</PresentationFormat>
  <Paragraphs>96</Paragraphs>
  <Slides>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游ゴシック</vt:lpstr>
      <vt:lpstr>Yu Mincho</vt:lpstr>
      <vt:lpstr>Arial</vt:lpstr>
      <vt:lpstr>Calibri</vt:lpstr>
      <vt:lpstr>Times New Roman</vt:lpstr>
      <vt:lpstr>Wingdings</vt:lpstr>
      <vt:lpstr>Sufex_Blue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t_kurashima@sufextradingvn.com</dc:creator>
  <cp:lastModifiedBy>t_kurashima@sufextradingvn.com</cp:lastModifiedBy>
  <cp:revision>13</cp:revision>
  <dcterms:created xsi:type="dcterms:W3CDTF">2024-11-29T08:46:26Z</dcterms:created>
  <dcterms:modified xsi:type="dcterms:W3CDTF">2024-12-04T23:01:43Z</dcterms:modified>
</cp:coreProperties>
</file>