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2"/>
  </p:notesMasterIdLst>
  <p:handoutMasterIdLst>
    <p:handoutMasterId r:id="rId13"/>
  </p:handoutMasterIdLst>
  <p:sldIdLst>
    <p:sldId id="499" r:id="rId2"/>
    <p:sldId id="844" r:id="rId3"/>
    <p:sldId id="845" r:id="rId4"/>
    <p:sldId id="847" r:id="rId5"/>
    <p:sldId id="841" r:id="rId6"/>
    <p:sldId id="839" r:id="rId7"/>
    <p:sldId id="823" r:id="rId8"/>
    <p:sldId id="842" r:id="rId9"/>
    <p:sldId id="848" r:id="rId10"/>
    <p:sldId id="840" r:id="rId11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00092" initials="J" lastIdx="1" clrIdx="0">
    <p:extLst>
      <p:ext uri="{19B8F6BF-5375-455C-9EA6-DF929625EA0E}">
        <p15:presenceInfo xmlns:p15="http://schemas.microsoft.com/office/powerpoint/2012/main" userId="J0009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C"/>
    <a:srgbClr val="FFFFCC"/>
    <a:srgbClr val="636363"/>
    <a:srgbClr val="B1B1B1"/>
    <a:srgbClr val="8064A2"/>
    <a:srgbClr val="9BBB59"/>
    <a:srgbClr val="4F81BD"/>
    <a:srgbClr val="4E67C8"/>
    <a:srgbClr val="92AFB8"/>
    <a:srgbClr val="8D9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5267" autoAdjust="0"/>
  </p:normalViewPr>
  <p:slideViewPr>
    <p:cSldViewPr snapToGrid="0">
      <p:cViewPr varScale="1">
        <p:scale>
          <a:sx n="84" d="100"/>
          <a:sy n="84" d="100"/>
        </p:scale>
        <p:origin x="928" y="76"/>
      </p:cViewPr>
      <p:guideLst>
        <p:guide orient="horz" pos="211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13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P-P248\Desktop\&#28023;&#22806;&#24037;&#22580;&#24314;&#35373;&#24773;&#22577;&#12509;&#12540;&#12479;&#12523;&#12469;&#12452;&#12488;\Price%20list%20of%20construction%20materials%20in%20VN-2019%20to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P-P248\Downloads\Aisian%20construction%20cost%20summary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1" i="0" u="none" strike="noStrike" cap="all" normalizeH="0" baseline="0" dirty="0"/>
              <a:t>建設資材価格チャート</a:t>
            </a:r>
            <a:r>
              <a:rPr lang="ja-JP" altLang="en-US" sz="1400" b="1" i="0" u="none" strike="noStrike" cap="none" spc="-100" normalizeH="0" baseline="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b="1" i="0" u="none" strike="noStrike" cap="all" normalizeH="0" baseline="0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ホーチミン市、ビンズン省、ドンナイ省の建設局</a:t>
            </a:r>
            <a:r>
              <a:rPr lang="ja-JP" altLang="en-US" sz="1400" b="1" i="0" u="none" strike="noStrike" cap="none" spc="-100" normalizeH="0" baseline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sz="1400" cap="none" spc="-100" baseline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c:rich>
      </c:tx>
      <c:layout>
        <c:manualLayout>
          <c:xMode val="edge"/>
          <c:yMode val="edge"/>
          <c:x val="0.13146144668289209"/>
          <c:y val="2.1675419749454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1834819539854938E-2"/>
          <c:y val="8.4970753525891674E-2"/>
          <c:w val="0.92041393746417599"/>
          <c:h val="0.81857331727024618"/>
        </c:manualLayout>
      </c:layout>
      <c:lineChart>
        <c:grouping val="standard"/>
        <c:varyColors val="0"/>
        <c:ser>
          <c:idx val="0"/>
          <c:order val="0"/>
          <c:tx>
            <c:strRef>
              <c:f>USD!$B$7:$C$7</c:f>
              <c:strCache>
                <c:ptCount val="2"/>
                <c:pt idx="0">
                  <c:v>Workers (level 6/7)</c:v>
                </c:pt>
                <c:pt idx="1">
                  <c:v>Shift (8h)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USD!$D$7:$Y$7</c:f>
              <c:numCache>
                <c:formatCode>#,##0.0</c:formatCode>
                <c:ptCount val="22"/>
                <c:pt idx="0">
                  <c:v>14.739510204081633</c:v>
                </c:pt>
                <c:pt idx="1">
                  <c:v>14.739510204081633</c:v>
                </c:pt>
                <c:pt idx="2">
                  <c:v>14.739510204081633</c:v>
                </c:pt>
                <c:pt idx="3">
                  <c:v>14.739510204081633</c:v>
                </c:pt>
                <c:pt idx="4">
                  <c:v>15.224204081632653</c:v>
                </c:pt>
                <c:pt idx="5">
                  <c:v>15.224204081632653</c:v>
                </c:pt>
                <c:pt idx="6">
                  <c:v>15.224204081632653</c:v>
                </c:pt>
                <c:pt idx="7">
                  <c:v>15.224204081632653</c:v>
                </c:pt>
                <c:pt idx="8">
                  <c:v>15.224204081632653</c:v>
                </c:pt>
                <c:pt idx="9">
                  <c:v>15.224204081632653</c:v>
                </c:pt>
                <c:pt idx="10">
                  <c:v>15.224204081632653</c:v>
                </c:pt>
                <c:pt idx="11">
                  <c:v>15.224204081632653</c:v>
                </c:pt>
                <c:pt idx="12">
                  <c:v>15.22422126745435</c:v>
                </c:pt>
                <c:pt idx="13">
                  <c:v>15.22422126745435</c:v>
                </c:pt>
                <c:pt idx="14">
                  <c:v>15.22422126745435</c:v>
                </c:pt>
                <c:pt idx="15">
                  <c:v>15.22422126745435</c:v>
                </c:pt>
                <c:pt idx="16">
                  <c:v>16.953544575725026</c:v>
                </c:pt>
                <c:pt idx="17">
                  <c:v>16.953544575725026</c:v>
                </c:pt>
                <c:pt idx="18">
                  <c:v>16.953544575725026</c:v>
                </c:pt>
                <c:pt idx="19">
                  <c:v>16.953544575725026</c:v>
                </c:pt>
                <c:pt idx="20">
                  <c:v>17.437940386680985</c:v>
                </c:pt>
                <c:pt idx="21">
                  <c:v>17.437940386680985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CC-4DF0-9FBA-D0BC5CBD727A}"/>
            </c:ext>
          </c:extLst>
        </c:ser>
        <c:ser>
          <c:idx val="2"/>
          <c:order val="1"/>
          <c:tx>
            <c:strRef>
              <c:f>USD!$B$9:$C$9</c:f>
              <c:strCache>
                <c:ptCount val="2"/>
                <c:pt idx="0">
                  <c:v>Cement (PCB40)</c:v>
                </c:pt>
                <c:pt idx="1">
                  <c:v>Ton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USD!$D$9:$Y$9</c:f>
              <c:numCache>
                <c:formatCode>#,##0.0</c:formatCode>
                <c:ptCount val="22"/>
                <c:pt idx="0">
                  <c:v>64.897959183673464</c:v>
                </c:pt>
                <c:pt idx="1">
                  <c:v>66.122448979591837</c:v>
                </c:pt>
                <c:pt idx="2">
                  <c:v>66.122448979591837</c:v>
                </c:pt>
                <c:pt idx="3">
                  <c:v>68.163265306122454</c:v>
                </c:pt>
                <c:pt idx="4">
                  <c:v>66.530612244897952</c:v>
                </c:pt>
                <c:pt idx="5">
                  <c:v>66.530612244897952</c:v>
                </c:pt>
                <c:pt idx="6">
                  <c:v>65.306122448979593</c:v>
                </c:pt>
                <c:pt idx="7">
                  <c:v>65.306122448979593</c:v>
                </c:pt>
                <c:pt idx="8">
                  <c:v>64.489795918367349</c:v>
                </c:pt>
                <c:pt idx="9">
                  <c:v>64.489795918367349</c:v>
                </c:pt>
                <c:pt idx="10">
                  <c:v>65.714285714285708</c:v>
                </c:pt>
                <c:pt idx="11">
                  <c:v>62.708734693877553</c:v>
                </c:pt>
                <c:pt idx="12">
                  <c:v>62.73620408163265</c:v>
                </c:pt>
                <c:pt idx="13">
                  <c:v>66.30764081632654</c:v>
                </c:pt>
                <c:pt idx="14">
                  <c:v>67.554816326530627</c:v>
                </c:pt>
                <c:pt idx="15">
                  <c:v>67.554816326530627</c:v>
                </c:pt>
                <c:pt idx="16">
                  <c:v>67.551000000000016</c:v>
                </c:pt>
                <c:pt idx="17">
                  <c:v>66.938775510204081</c:v>
                </c:pt>
                <c:pt idx="18">
                  <c:v>66.938775510204081</c:v>
                </c:pt>
                <c:pt idx="19">
                  <c:v>66.938775510204081</c:v>
                </c:pt>
                <c:pt idx="20">
                  <c:v>68.216163265306122</c:v>
                </c:pt>
                <c:pt idx="21">
                  <c:v>67.082408163265299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CC-4DF0-9FBA-D0BC5CBD727A}"/>
            </c:ext>
          </c:extLst>
        </c:ser>
        <c:ser>
          <c:idx val="5"/>
          <c:order val="2"/>
          <c:tx>
            <c:strRef>
              <c:f>USD!$B$12:$C$12</c:f>
              <c:strCache>
                <c:ptCount val="2"/>
                <c:pt idx="0">
                  <c:v>Concrete (20Mpa)</c:v>
                </c:pt>
                <c:pt idx="1">
                  <c:v>m3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USD!$D$12:$Y$12</c:f>
              <c:numCache>
                <c:formatCode>#,##0.0</c:formatCode>
                <c:ptCount val="22"/>
                <c:pt idx="0">
                  <c:v>54.693877551020407</c:v>
                </c:pt>
                <c:pt idx="1">
                  <c:v>54.693877551020407</c:v>
                </c:pt>
                <c:pt idx="2">
                  <c:v>54.693877551020407</c:v>
                </c:pt>
                <c:pt idx="3">
                  <c:v>54.693877551020407</c:v>
                </c:pt>
                <c:pt idx="4">
                  <c:v>54.693877551020407</c:v>
                </c:pt>
                <c:pt idx="5">
                  <c:v>54.693877551020407</c:v>
                </c:pt>
                <c:pt idx="6">
                  <c:v>54.693877551020407</c:v>
                </c:pt>
                <c:pt idx="7">
                  <c:v>54.693877551020407</c:v>
                </c:pt>
                <c:pt idx="8">
                  <c:v>54.693877551020407</c:v>
                </c:pt>
                <c:pt idx="9">
                  <c:v>56.734693877551024</c:v>
                </c:pt>
                <c:pt idx="10">
                  <c:v>56.734693877551024</c:v>
                </c:pt>
                <c:pt idx="11">
                  <c:v>56.734693877551024</c:v>
                </c:pt>
                <c:pt idx="12">
                  <c:v>56.734693877551024</c:v>
                </c:pt>
                <c:pt idx="13">
                  <c:v>56.326510204081636</c:v>
                </c:pt>
                <c:pt idx="14">
                  <c:v>56.326510204081636</c:v>
                </c:pt>
                <c:pt idx="15">
                  <c:v>64.640983673469393</c:v>
                </c:pt>
                <c:pt idx="16">
                  <c:v>64.640983673469393</c:v>
                </c:pt>
                <c:pt idx="17">
                  <c:v>55.224489795918366</c:v>
                </c:pt>
                <c:pt idx="18">
                  <c:v>48.853738775510209</c:v>
                </c:pt>
                <c:pt idx="19">
                  <c:v>50.375510204081635</c:v>
                </c:pt>
                <c:pt idx="20">
                  <c:v>50.375510204081635</c:v>
                </c:pt>
                <c:pt idx="21">
                  <c:v>49.801893877551024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CC-4DF0-9FBA-D0BC5CBD727A}"/>
            </c:ext>
          </c:extLst>
        </c:ser>
        <c:ser>
          <c:idx val="7"/>
          <c:order val="3"/>
          <c:tx>
            <c:strRef>
              <c:f>USD!$B$14:$C$14</c:f>
              <c:strCache>
                <c:ptCount val="2"/>
                <c:pt idx="0">
                  <c:v>Metal sheet (AZ100, 0.5mm)</c:v>
                </c:pt>
                <c:pt idx="1">
                  <c:v>m2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USD!$D$14:$Y$14</c:f>
              <c:numCache>
                <c:formatCode>#,##0.0</c:formatCode>
                <c:ptCount val="22"/>
                <c:pt idx="0">
                  <c:v>4.8040816326530615</c:v>
                </c:pt>
                <c:pt idx="1">
                  <c:v>4.8040816326530615</c:v>
                </c:pt>
                <c:pt idx="2">
                  <c:v>4.8040816326530615</c:v>
                </c:pt>
                <c:pt idx="3">
                  <c:v>4.8040816326530615</c:v>
                </c:pt>
                <c:pt idx="4">
                  <c:v>4.8040816326530615</c:v>
                </c:pt>
                <c:pt idx="5">
                  <c:v>4.8040816326530615</c:v>
                </c:pt>
                <c:pt idx="6">
                  <c:v>4.8040816326530615</c:v>
                </c:pt>
                <c:pt idx="7">
                  <c:v>4.8040816326530615</c:v>
                </c:pt>
                <c:pt idx="8">
                  <c:v>5.5987755102040815</c:v>
                </c:pt>
                <c:pt idx="9">
                  <c:v>7.0804081632653064</c:v>
                </c:pt>
                <c:pt idx="10">
                  <c:v>7.0804081632653064</c:v>
                </c:pt>
                <c:pt idx="11">
                  <c:v>7.5231020408163278</c:v>
                </c:pt>
                <c:pt idx="12">
                  <c:v>7.5231020408163278</c:v>
                </c:pt>
                <c:pt idx="13">
                  <c:v>7.5042448979591851</c:v>
                </c:pt>
                <c:pt idx="14">
                  <c:v>7.176400000000001</c:v>
                </c:pt>
                <c:pt idx="15">
                  <c:v>7.176400000000001</c:v>
                </c:pt>
                <c:pt idx="16">
                  <c:v>7.176400000000001</c:v>
                </c:pt>
                <c:pt idx="17">
                  <c:v>5.9101428571428576</c:v>
                </c:pt>
                <c:pt idx="18">
                  <c:v>5.520563265306123</c:v>
                </c:pt>
                <c:pt idx="19">
                  <c:v>5.1463387755102046</c:v>
                </c:pt>
                <c:pt idx="20">
                  <c:v>5.520563265306123</c:v>
                </c:pt>
                <c:pt idx="21">
                  <c:v>5.1022489795918373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CC-4DF0-9FBA-D0BC5CBD727A}"/>
            </c:ext>
          </c:extLst>
        </c:ser>
        <c:ser>
          <c:idx val="1"/>
          <c:order val="4"/>
          <c:tx>
            <c:strRef>
              <c:f>USD!$B$10:$C$10</c:f>
              <c:strCache>
                <c:ptCount val="2"/>
                <c:pt idx="0">
                  <c:v>Gravel (10x20mm)</c:v>
                </c:pt>
                <c:pt idx="1">
                  <c:v>m3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USD!$D$10:$Y$10</c:f>
              <c:numCache>
                <c:formatCode>#,##0.0</c:formatCode>
                <c:ptCount val="22"/>
                <c:pt idx="0">
                  <c:v>10.081632653061224</c:v>
                </c:pt>
                <c:pt idx="1">
                  <c:v>9.795918367346939</c:v>
                </c:pt>
                <c:pt idx="2">
                  <c:v>9.795918367346939</c:v>
                </c:pt>
                <c:pt idx="3">
                  <c:v>11.020408163265307</c:v>
                </c:pt>
                <c:pt idx="4">
                  <c:v>11.020408163265307</c:v>
                </c:pt>
                <c:pt idx="5">
                  <c:v>11.020408163265307</c:v>
                </c:pt>
                <c:pt idx="6">
                  <c:v>11.020408163265307</c:v>
                </c:pt>
                <c:pt idx="7">
                  <c:v>11.020408163265307</c:v>
                </c:pt>
                <c:pt idx="8">
                  <c:v>12.03265306122449</c:v>
                </c:pt>
                <c:pt idx="9">
                  <c:v>12.391836734693877</c:v>
                </c:pt>
                <c:pt idx="10">
                  <c:v>12.391836734693877</c:v>
                </c:pt>
                <c:pt idx="11">
                  <c:v>13.469387755102041</c:v>
                </c:pt>
                <c:pt idx="12">
                  <c:v>13.289795918367346</c:v>
                </c:pt>
                <c:pt idx="13">
                  <c:v>13.289795918367346</c:v>
                </c:pt>
                <c:pt idx="14">
                  <c:v>13.738775510204082</c:v>
                </c:pt>
                <c:pt idx="15">
                  <c:v>13.738775510204082</c:v>
                </c:pt>
                <c:pt idx="16">
                  <c:v>15.265306122448981</c:v>
                </c:pt>
                <c:pt idx="17">
                  <c:v>16.987755102040815</c:v>
                </c:pt>
                <c:pt idx="18">
                  <c:v>17.142857142857142</c:v>
                </c:pt>
                <c:pt idx="19">
                  <c:v>17.142857142857142</c:v>
                </c:pt>
                <c:pt idx="20">
                  <c:v>17.142857142857142</c:v>
                </c:pt>
                <c:pt idx="21">
                  <c:v>17.142857142857142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CC-4DF0-9FBA-D0BC5CBD727A}"/>
            </c:ext>
          </c:extLst>
        </c:ser>
        <c:ser>
          <c:idx val="3"/>
          <c:order val="5"/>
          <c:tx>
            <c:strRef>
              <c:f>USD!$B$11:$C$11</c:f>
              <c:strCache>
                <c:ptCount val="2"/>
                <c:pt idx="0">
                  <c:v>Sand (0x5mm)</c:v>
                </c:pt>
                <c:pt idx="1">
                  <c:v>m3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USD!$D$5:$Y$6</c:f>
              <c:multiLvlStrCache>
                <c:ptCount val="22"/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</c:multiLvlStrCache>
            </c:multiLvlStrRef>
          </c:cat>
          <c:val>
            <c:numRef>
              <c:f>USD!$D$11:$Y$11</c:f>
              <c:numCache>
                <c:formatCode>#,##0.0</c:formatCode>
                <c:ptCount val="22"/>
                <c:pt idx="0">
                  <c:v>13.061224489795919</c:v>
                </c:pt>
                <c:pt idx="1">
                  <c:v>13.061224489795919</c:v>
                </c:pt>
                <c:pt idx="2">
                  <c:v>13.061224489795919</c:v>
                </c:pt>
                <c:pt idx="3">
                  <c:v>13.061224489795919</c:v>
                </c:pt>
                <c:pt idx="4">
                  <c:v>13.061224489795919</c:v>
                </c:pt>
                <c:pt idx="5">
                  <c:v>13.061224489795919</c:v>
                </c:pt>
                <c:pt idx="6">
                  <c:v>13.061224489795919</c:v>
                </c:pt>
                <c:pt idx="7">
                  <c:v>13.061224489795919</c:v>
                </c:pt>
                <c:pt idx="8">
                  <c:v>15.102040816326531</c:v>
                </c:pt>
                <c:pt idx="9">
                  <c:v>15.102040816326531</c:v>
                </c:pt>
                <c:pt idx="10">
                  <c:v>15.102040816326531</c:v>
                </c:pt>
                <c:pt idx="11">
                  <c:v>15.102040816326531</c:v>
                </c:pt>
                <c:pt idx="12">
                  <c:v>15.102040816326531</c:v>
                </c:pt>
                <c:pt idx="13">
                  <c:v>14.030612244897959</c:v>
                </c:pt>
                <c:pt idx="14">
                  <c:v>14.591836734693878</c:v>
                </c:pt>
                <c:pt idx="15">
                  <c:v>14.591836734693878</c:v>
                </c:pt>
                <c:pt idx="16">
                  <c:v>19.081632653061227</c:v>
                </c:pt>
                <c:pt idx="17">
                  <c:v>15.584408163265307</c:v>
                </c:pt>
                <c:pt idx="18">
                  <c:v>17.384734693877551</c:v>
                </c:pt>
                <c:pt idx="19">
                  <c:v>16.250938775510203</c:v>
                </c:pt>
                <c:pt idx="20">
                  <c:v>16.697551020408163</c:v>
                </c:pt>
                <c:pt idx="21">
                  <c:v>16.628857142857143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CC-4DF0-9FBA-D0BC5CBD727A}"/>
            </c:ext>
          </c:extLst>
        </c:ser>
        <c:ser>
          <c:idx val="4"/>
          <c:order val="6"/>
          <c:tx>
            <c:strRef>
              <c:f>USD!$B$13:$C$13</c:f>
              <c:strCache>
                <c:ptCount val="2"/>
                <c:pt idx="0">
                  <c:v>Brick (180x80x80-M75)</c:v>
                </c:pt>
                <c:pt idx="1">
                  <c:v>100 pcs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elete val="1"/>
          </c:dLbls>
          <c:val>
            <c:numRef>
              <c:f>USD!$D$13:$Y$13</c:f>
              <c:numCache>
                <c:formatCode>#,##0.0</c:formatCode>
                <c:ptCount val="22"/>
                <c:pt idx="0">
                  <c:v>5.9714285714285724</c:v>
                </c:pt>
                <c:pt idx="1">
                  <c:v>5.9714285714285724</c:v>
                </c:pt>
                <c:pt idx="2">
                  <c:v>5.9714285714285724</c:v>
                </c:pt>
                <c:pt idx="3">
                  <c:v>5.9714285714285724</c:v>
                </c:pt>
                <c:pt idx="4">
                  <c:v>6.0612244897959195</c:v>
                </c:pt>
                <c:pt idx="5">
                  <c:v>6.0612244897959195</c:v>
                </c:pt>
                <c:pt idx="6">
                  <c:v>6.0612244897959195</c:v>
                </c:pt>
                <c:pt idx="7">
                  <c:v>6.0612244897959195</c:v>
                </c:pt>
                <c:pt idx="8">
                  <c:v>6.5102040816326543</c:v>
                </c:pt>
                <c:pt idx="9">
                  <c:v>6.5102040816326543</c:v>
                </c:pt>
                <c:pt idx="10">
                  <c:v>6.5102040816326543</c:v>
                </c:pt>
                <c:pt idx="11">
                  <c:v>6.5102040816326543</c:v>
                </c:pt>
                <c:pt idx="12">
                  <c:v>6.5146938775510206</c:v>
                </c:pt>
                <c:pt idx="13">
                  <c:v>6.5146938775510206</c:v>
                </c:pt>
                <c:pt idx="14">
                  <c:v>7.4261224489795916</c:v>
                </c:pt>
                <c:pt idx="15">
                  <c:v>7.4261224489795916</c:v>
                </c:pt>
                <c:pt idx="16">
                  <c:v>7.4261224489795916</c:v>
                </c:pt>
                <c:pt idx="17">
                  <c:v>5.755918367346939</c:v>
                </c:pt>
                <c:pt idx="18">
                  <c:v>5.2530612244897963</c:v>
                </c:pt>
                <c:pt idx="19">
                  <c:v>5.2530612244897963</c:v>
                </c:pt>
                <c:pt idx="20">
                  <c:v>5.2530612244897963</c:v>
                </c:pt>
                <c:pt idx="21">
                  <c:v>5.2530612244897963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0CC-4DF0-9FBA-D0BC5CBD727A}"/>
            </c:ext>
          </c:extLst>
        </c:ser>
        <c:ser>
          <c:idx val="6"/>
          <c:order val="7"/>
          <c:tx>
            <c:strRef>
              <c:f>USD!$B$8:$C$8</c:f>
              <c:strCache>
                <c:ptCount val="2"/>
                <c:pt idx="0">
                  <c:v>Rebar (d12-d32) (CB300V)</c:v>
                </c:pt>
                <c:pt idx="1">
                  <c:v>100kg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delete val="1"/>
          </c:dLbls>
          <c:val>
            <c:numRef>
              <c:f>USD!$D$8:$Y$8</c:f>
              <c:numCache>
                <c:formatCode>#,##0.0</c:formatCode>
                <c:ptCount val="22"/>
                <c:pt idx="0">
                  <c:v>64.65306122448979</c:v>
                </c:pt>
                <c:pt idx="1">
                  <c:v>57.551020408163268</c:v>
                </c:pt>
                <c:pt idx="2">
                  <c:v>60.387755102040821</c:v>
                </c:pt>
                <c:pt idx="3">
                  <c:v>55.673469387755098</c:v>
                </c:pt>
                <c:pt idx="4">
                  <c:v>56.938775510204081</c:v>
                </c:pt>
                <c:pt idx="5">
                  <c:v>56.938775510204081</c:v>
                </c:pt>
                <c:pt idx="6">
                  <c:v>53.87755102040817</c:v>
                </c:pt>
                <c:pt idx="7">
                  <c:v>57.738775510204086</c:v>
                </c:pt>
                <c:pt idx="8">
                  <c:v>66.269387755102031</c:v>
                </c:pt>
                <c:pt idx="9">
                  <c:v>76.59591836734694</c:v>
                </c:pt>
                <c:pt idx="10">
                  <c:v>75.473469387755102</c:v>
                </c:pt>
                <c:pt idx="11">
                  <c:v>78.840816326530614</c:v>
                </c:pt>
                <c:pt idx="12">
                  <c:v>83.779591836734696</c:v>
                </c:pt>
                <c:pt idx="13">
                  <c:v>96.602448979591856</c:v>
                </c:pt>
                <c:pt idx="14">
                  <c:v>77.34122448979592</c:v>
                </c:pt>
                <c:pt idx="15">
                  <c:v>76.847346938775516</c:v>
                </c:pt>
                <c:pt idx="16">
                  <c:v>81.292244897959193</c:v>
                </c:pt>
                <c:pt idx="17">
                  <c:v>67.364897959183679</c:v>
                </c:pt>
                <c:pt idx="18">
                  <c:v>64.186122448979603</c:v>
                </c:pt>
                <c:pt idx="19">
                  <c:v>62.960408163265313</c:v>
                </c:pt>
                <c:pt idx="20">
                  <c:v>62.960408163265313</c:v>
                </c:pt>
                <c:pt idx="21">
                  <c:v>63.512653061224498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CC-4DF0-9FBA-D0BC5CBD72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790143"/>
        <c:axId val="58790975"/>
        <c:extLst/>
      </c:lineChart>
      <c:catAx>
        <c:axId val="58790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790975"/>
        <c:crosses val="autoZero"/>
        <c:auto val="1"/>
        <c:lblAlgn val="ctr"/>
        <c:lblOffset val="100"/>
        <c:noMultiLvlLbl val="0"/>
      </c:catAx>
      <c:valAx>
        <c:axId val="58790975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</a:t>
                </a:r>
              </a:p>
            </c:rich>
          </c:tx>
          <c:layout>
            <c:manualLayout>
              <c:xMode val="edge"/>
              <c:yMode val="edge"/>
              <c:x val="0"/>
              <c:y val="0.27555009714271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79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ホーチミンエリア建設コスト（平均値）</a:t>
            </a:r>
          </a:p>
        </c:rich>
      </c:tx>
      <c:layout>
        <c:manualLayout>
          <c:xMode val="edge"/>
          <c:yMode val="edge"/>
          <c:x val="0.29558417056929764"/>
          <c:y val="2.2150216255293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0011729573420592"/>
          <c:y val="0.1143028013551534"/>
          <c:w val="0.67454446217377473"/>
          <c:h val="0.74396048363469769"/>
        </c:manualLayout>
      </c:layout>
      <c:lineChart>
        <c:grouping val="standard"/>
        <c:varyColors val="0"/>
        <c:ser>
          <c:idx val="0"/>
          <c:order val="0"/>
          <c:tx>
            <c:strRef>
              <c:f>'CMP 2024 (Ho Chi Minh)'!$T$9</c:f>
              <c:strCache>
                <c:ptCount val="1"/>
                <c:pt idx="0">
                  <c:v> - High rise ＆MEP included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Minh)'!$U$9:$AA$9</c:f>
              <c:numCache>
                <c:formatCode>0.0</c:formatCode>
                <c:ptCount val="7"/>
                <c:pt idx="0">
                  <c:v>1309.0929203539822</c:v>
                </c:pt>
                <c:pt idx="1">
                  <c:v>1352.9203539823009</c:v>
                </c:pt>
                <c:pt idx="2">
                  <c:v>1358.3175965665237</c:v>
                </c:pt>
                <c:pt idx="3">
                  <c:v>1334.127659574468</c:v>
                </c:pt>
                <c:pt idx="4">
                  <c:v>1403.3603411513859</c:v>
                </c:pt>
                <c:pt idx="5">
                  <c:v>1427.0370838600927</c:v>
                </c:pt>
                <c:pt idx="6">
                  <c:v>1394.456628477905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98-47A0-8B13-E16414FE1CB7}"/>
            </c:ext>
          </c:extLst>
        </c:ser>
        <c:ser>
          <c:idx val="1"/>
          <c:order val="1"/>
          <c:tx>
            <c:strRef>
              <c:f>'CMP 2024 (Ho Chi Minh)'!$T$10</c:f>
              <c:strCache>
                <c:ptCount val="1"/>
                <c:pt idx="0">
                  <c:v> - Medium/ high rise ＆ MEP included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Minh)'!$U$10:$AA$10</c:f>
              <c:numCache>
                <c:formatCode>0.0</c:formatCode>
                <c:ptCount val="7"/>
                <c:pt idx="0">
                  <c:v>1099.0929203539822</c:v>
                </c:pt>
                <c:pt idx="1">
                  <c:v>1140.4203539823009</c:v>
                </c:pt>
                <c:pt idx="2">
                  <c:v>1142.3175965665237</c:v>
                </c:pt>
                <c:pt idx="3">
                  <c:v>1122.127659574468</c:v>
                </c:pt>
                <c:pt idx="4">
                  <c:v>1183.8603411513859</c:v>
                </c:pt>
                <c:pt idx="5">
                  <c:v>1212.0370838600927</c:v>
                </c:pt>
                <c:pt idx="6">
                  <c:v>1184.956628477905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98-47A0-8B13-E16414FE1CB7}"/>
            </c:ext>
          </c:extLst>
        </c:ser>
        <c:ser>
          <c:idx val="2"/>
          <c:order val="2"/>
          <c:tx>
            <c:strRef>
              <c:f>'CMP 2024 (Ho Chi Minh)'!$T$11</c:f>
              <c:strCache>
                <c:ptCount val="1"/>
                <c:pt idx="0">
                  <c:v>Office/ Commercial: High rise , Prestage quality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Minh)'!$U$11:$AA$11</c:f>
              <c:numCache>
                <c:formatCode>0.0</c:formatCode>
                <c:ptCount val="7"/>
                <c:pt idx="0">
                  <c:v>1005</c:v>
                </c:pt>
                <c:pt idx="1">
                  <c:v>1027.5</c:v>
                </c:pt>
                <c:pt idx="2">
                  <c:v>1036</c:v>
                </c:pt>
                <c:pt idx="3">
                  <c:v>1017</c:v>
                </c:pt>
                <c:pt idx="4">
                  <c:v>1054</c:v>
                </c:pt>
                <c:pt idx="5">
                  <c:v>1033</c:v>
                </c:pt>
                <c:pt idx="6">
                  <c:v>1008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98-47A0-8B13-E16414FE1CB7}"/>
            </c:ext>
          </c:extLst>
        </c:ser>
        <c:ser>
          <c:idx val="3"/>
          <c:order val="3"/>
          <c:tx>
            <c:strRef>
              <c:f>'CMP 2024 (Ho Chi Minh)'!$T$12</c:f>
              <c:strCache>
                <c:ptCount val="1"/>
                <c:pt idx="0">
                  <c:v>Office/ Commercial: Medium/ high rise office, average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Minh)'!$U$12:$AA$12</c:f>
              <c:numCache>
                <c:formatCode>0.0</c:formatCode>
                <c:ptCount val="7"/>
                <c:pt idx="0">
                  <c:v>795</c:v>
                </c:pt>
                <c:pt idx="1">
                  <c:v>815</c:v>
                </c:pt>
                <c:pt idx="2">
                  <c:v>820</c:v>
                </c:pt>
                <c:pt idx="3">
                  <c:v>805</c:v>
                </c:pt>
                <c:pt idx="4">
                  <c:v>834.5</c:v>
                </c:pt>
                <c:pt idx="5">
                  <c:v>818</c:v>
                </c:pt>
                <c:pt idx="6">
                  <c:v>798.5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98-47A0-8B13-E16414FE1CB7}"/>
            </c:ext>
          </c:extLst>
        </c:ser>
        <c:ser>
          <c:idx val="4"/>
          <c:order val="4"/>
          <c:tx>
            <c:strRef>
              <c:f>'CMP 2024 (Ho Chi Minh)'!$T$13</c:f>
              <c:strCache>
                <c:ptCount val="1"/>
                <c:pt idx="0">
                  <c:v> - Industrial Unit &amp; MEP included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Minh)'!$U$13:$AA$13</c:f>
              <c:numCache>
                <c:formatCode>0.0</c:formatCode>
                <c:ptCount val="7"/>
                <c:pt idx="0">
                  <c:v>699.49494949494942</c:v>
                </c:pt>
                <c:pt idx="1">
                  <c:v>715.15151515151513</c:v>
                </c:pt>
                <c:pt idx="2">
                  <c:v>720.30303030303025</c:v>
                </c:pt>
                <c:pt idx="3">
                  <c:v>707.07070707070704</c:v>
                </c:pt>
                <c:pt idx="4">
                  <c:v>732.62626262626259</c:v>
                </c:pt>
                <c:pt idx="5">
                  <c:v>719.89898989898984</c:v>
                </c:pt>
                <c:pt idx="6">
                  <c:v>701.5151515151515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98-47A0-8B13-E16414FE1CB7}"/>
            </c:ext>
          </c:extLst>
        </c:ser>
        <c:ser>
          <c:idx val="5"/>
          <c:order val="5"/>
          <c:tx>
            <c:strRef>
              <c:f>'CMP 2024 (Ho Chi Minh)'!$T$14</c:f>
              <c:strCache>
                <c:ptCount val="1"/>
                <c:pt idx="0">
                  <c:v>Industrial units, Shell only (Conventional single story)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'CMP 2024 (Ho Chi Minh)'!$U$8:$AA$8</c:f>
              <c:strCache>
                <c:ptCount val="7"/>
                <c:pt idx="0">
                  <c:v>4Q 2017</c:v>
                </c:pt>
                <c:pt idx="1">
                  <c:v>4Q 2018</c:v>
                </c:pt>
                <c:pt idx="2">
                  <c:v>4Q 2019</c:v>
                </c:pt>
                <c:pt idx="3">
                  <c:v>4Q 2020</c:v>
                </c:pt>
                <c:pt idx="4">
                  <c:v>4Q 2021</c:v>
                </c:pt>
                <c:pt idx="5">
                  <c:v>4Q 2022</c:v>
                </c:pt>
                <c:pt idx="6">
                  <c:v>4Q 2023</c:v>
                </c:pt>
              </c:strCache>
            </c:strRef>
          </c:cat>
          <c:val>
            <c:numRef>
              <c:f>'CMP 2024 (Ho Chi Minh)'!$U$14:$AA$14</c:f>
              <c:numCache>
                <c:formatCode>0.0</c:formatCode>
                <c:ptCount val="7"/>
                <c:pt idx="0">
                  <c:v>342.5</c:v>
                </c:pt>
                <c:pt idx="1">
                  <c:v>350</c:v>
                </c:pt>
                <c:pt idx="2">
                  <c:v>352.5</c:v>
                </c:pt>
                <c:pt idx="3">
                  <c:v>346</c:v>
                </c:pt>
                <c:pt idx="4">
                  <c:v>358.5</c:v>
                </c:pt>
                <c:pt idx="5">
                  <c:v>352.5</c:v>
                </c:pt>
                <c:pt idx="6">
                  <c:v>343.5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98-47A0-8B13-E16414FE1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157455"/>
        <c:axId val="292143535"/>
      </c:lineChart>
      <c:catAx>
        <c:axId val="292157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Year</a:t>
                </a:r>
                <a:endPara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0.47608363431360112"/>
              <c:y val="0.92140068283656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2143535"/>
        <c:crosses val="autoZero"/>
        <c:auto val="1"/>
        <c:lblAlgn val="ctr"/>
        <c:lblOffset val="100"/>
        <c:noMultiLvlLbl val="0"/>
      </c:catAx>
      <c:valAx>
        <c:axId val="292143535"/>
        <c:scaling>
          <c:orientation val="minMax"/>
          <c:max val="16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USD/m</a:t>
                </a:r>
                <a:r>
                  <a:rPr lang="en-US" altLang="ja-JP" sz="1100" baseline="30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CFA</a:t>
                </a:r>
                <a:endPara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7.0908587561119008E-2"/>
              <c:y val="0.37172855694889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215745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58B88-8289-41C6-8685-20A8C3B01CCA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E93E4-6315-44B0-B709-025D3AC3AC99}">
      <dgm:prSet custT="1"/>
      <dgm:spPr/>
      <dgm:t>
        <a:bodyPr/>
        <a:lstStyle/>
        <a:p>
          <a:r>
            <a: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1. </a:t>
          </a:r>
          <a:r>
            <a:rPr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ベトナム建設市場の概要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0BF5302-4D6D-45F4-9915-FC37DD4A636B}" type="parTrans" cxnId="{C71E1F0B-7D37-477D-9B89-355329DC4137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6B70ACC-97FA-4E13-8CC7-F30ED602812B}" type="sibTrans" cxnId="{C71E1F0B-7D37-477D-9B89-355329DC4137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85C5078-2A4E-4AB2-B6C5-D88A981ADCFE}">
      <dgm:prSet custT="1"/>
      <dgm:spPr/>
      <dgm:t>
        <a:bodyPr/>
        <a:lstStyle/>
        <a:p>
          <a:r>
            <a: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2. </a:t>
          </a:r>
          <a:r>
            <a:rPr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ホーチミンエリア</a:t>
          </a:r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の</a:t>
          </a:r>
          <a:r>
            <a:rPr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建設コスト</a:t>
          </a:r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の推移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CD52D2D-F389-43E1-8253-6DF1A900865E}" type="parTrans" cxnId="{C3E3CBA4-F831-4BFD-B6E3-53366EE3BEFD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1E7A8EE-4CB0-46C0-B641-FF7A922FF5C2}" type="sibTrans" cxnId="{C3E3CBA4-F831-4BFD-B6E3-53366EE3BEFD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B915F77-9DCB-42D9-880F-D4CD3564ABB1}">
      <dgm:prSet custT="1"/>
      <dgm:spPr/>
      <dgm:t>
        <a:bodyPr/>
        <a:lstStyle/>
        <a:p>
          <a:r>
            <a: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3. </a:t>
          </a:r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一般的な</a:t>
          </a:r>
          <a:r>
            <a:rPr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建設工事遂行時のコスト影響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CDD1074-A2F3-4217-958A-6638D2158E82}" type="parTrans" cxnId="{BAC2182A-7B6A-46C0-AE63-E965F55999A9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2118E1D-C92A-4A4B-AE11-E6E7F2597022}" type="sibTrans" cxnId="{BAC2182A-7B6A-46C0-AE63-E965F55999A9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F2A67F4-71BA-4164-8F09-B51DBA15DD87}">
      <dgm:prSet custT="1"/>
      <dgm:spPr/>
      <dgm:t>
        <a:bodyPr/>
        <a:lstStyle/>
        <a:p>
          <a:r>
            <a: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4. </a:t>
          </a:r>
          <a:r>
            <a:rPr kumimoji="1"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シーエムプラスのサービスと特徴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8F327D5-57C7-4659-8A13-6B3588569ADC}" type="parTrans" cxnId="{F974F0D4-DB9A-4CA5-882B-A9F0B3CDA943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C277299-B96A-49BA-89E5-6E4205902C50}" type="sibTrans" cxnId="{F974F0D4-DB9A-4CA5-882B-A9F0B3CDA943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B5385A0-A0EC-45C0-B9A8-80204A3346E2}">
      <dgm:prSet custT="1"/>
      <dgm:spPr/>
      <dgm:t>
        <a:bodyPr/>
        <a:lstStyle/>
        <a:p>
          <a:r>
            <a: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5. </a:t>
          </a:r>
          <a:r>
            <a:rPr kumimoji="1"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プロジェクト全体遂行を考慮した設計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4363107-4E4B-4C1A-993E-1DEFE6C32E20}" type="parTrans" cxnId="{15A12181-5548-4CEA-BE7D-2EE0ED943BCB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E3632D3-4F18-4BE7-B310-F2C65F36C279}" type="sibTrans" cxnId="{15A12181-5548-4CEA-BE7D-2EE0ED943BCB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CD94E06-2539-4E5D-803C-1AFAFF18A6A7}">
      <dgm:prSet custT="1"/>
      <dgm:spPr/>
      <dgm:t>
        <a:bodyPr/>
        <a:lstStyle/>
        <a:p>
          <a:r>
            <a: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6. </a:t>
          </a:r>
          <a:r>
            <a:rPr lang="ja-JP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適切な競争環境</a:t>
          </a:r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rPr>
            <a:t>と必要な入札準備</a:t>
          </a:r>
          <a:endParaRPr lang="en-US" sz="1800" b="1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B74E3A5-C8E2-4B83-9CA2-5B86EEF1A94E}" type="parTrans" cxnId="{7FAC7A3F-F318-4ED4-94B3-42D4617A2FFE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9973954-9390-4A9D-B660-E0591274C1CD}" type="sibTrans" cxnId="{7FAC7A3F-F318-4ED4-94B3-42D4617A2FFE}">
      <dgm:prSet/>
      <dgm:spPr/>
      <dgm:t>
        <a:bodyPr/>
        <a:lstStyle/>
        <a:p>
          <a:endParaRPr lang="en-US" sz="1800" b="1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80067DA-D2DB-432C-877F-DB91C73270AC}" type="pres">
      <dgm:prSet presAssocID="{6E258B88-8289-41C6-8685-20A8C3B01CCA}" presName="vert0" presStyleCnt="0">
        <dgm:presLayoutVars>
          <dgm:dir/>
          <dgm:animOne val="branch"/>
          <dgm:animLvl val="lvl"/>
        </dgm:presLayoutVars>
      </dgm:prSet>
      <dgm:spPr/>
    </dgm:pt>
    <dgm:pt modelId="{AD718D23-065B-4F35-954D-32480DB7164D}" type="pres">
      <dgm:prSet presAssocID="{7FFE93E4-6315-44B0-B709-025D3AC3AC99}" presName="thickLine" presStyleLbl="alignNode1" presStyleIdx="0" presStyleCnt="6"/>
      <dgm:spPr/>
    </dgm:pt>
    <dgm:pt modelId="{B82802D8-A22D-4F01-871B-3C67547E7C2A}" type="pres">
      <dgm:prSet presAssocID="{7FFE93E4-6315-44B0-B709-025D3AC3AC99}" presName="horz1" presStyleCnt="0"/>
      <dgm:spPr/>
    </dgm:pt>
    <dgm:pt modelId="{0010F86F-E5B6-4BBA-9EEA-0880EE34464F}" type="pres">
      <dgm:prSet presAssocID="{7FFE93E4-6315-44B0-B709-025D3AC3AC99}" presName="tx1" presStyleLbl="revTx" presStyleIdx="0" presStyleCnt="6"/>
      <dgm:spPr/>
    </dgm:pt>
    <dgm:pt modelId="{3313B5B3-8FFC-48BF-A2CE-A5099D5ADEC8}" type="pres">
      <dgm:prSet presAssocID="{7FFE93E4-6315-44B0-B709-025D3AC3AC99}" presName="vert1" presStyleCnt="0"/>
      <dgm:spPr/>
    </dgm:pt>
    <dgm:pt modelId="{3F0F2554-8673-43B0-8C1E-B465DF778038}" type="pres">
      <dgm:prSet presAssocID="{385C5078-2A4E-4AB2-B6C5-D88A981ADCFE}" presName="thickLine" presStyleLbl="alignNode1" presStyleIdx="1" presStyleCnt="6"/>
      <dgm:spPr/>
    </dgm:pt>
    <dgm:pt modelId="{9C1FBF24-EA24-4C46-95FE-66A645E527A9}" type="pres">
      <dgm:prSet presAssocID="{385C5078-2A4E-4AB2-B6C5-D88A981ADCFE}" presName="horz1" presStyleCnt="0"/>
      <dgm:spPr/>
    </dgm:pt>
    <dgm:pt modelId="{7DBBE5FB-3F99-4E62-9F09-DEF40FC03C2C}" type="pres">
      <dgm:prSet presAssocID="{385C5078-2A4E-4AB2-B6C5-D88A981ADCFE}" presName="tx1" presStyleLbl="revTx" presStyleIdx="1" presStyleCnt="6"/>
      <dgm:spPr/>
    </dgm:pt>
    <dgm:pt modelId="{E9EA6C6F-6DFE-4E32-8A99-DA8E6BF3D843}" type="pres">
      <dgm:prSet presAssocID="{385C5078-2A4E-4AB2-B6C5-D88A981ADCFE}" presName="vert1" presStyleCnt="0"/>
      <dgm:spPr/>
    </dgm:pt>
    <dgm:pt modelId="{23116DD9-5739-43BB-80C7-472DBF56FD7F}" type="pres">
      <dgm:prSet presAssocID="{2B915F77-9DCB-42D9-880F-D4CD3564ABB1}" presName="thickLine" presStyleLbl="alignNode1" presStyleIdx="2" presStyleCnt="6"/>
      <dgm:spPr/>
    </dgm:pt>
    <dgm:pt modelId="{C3AB1A0E-0D1D-4104-B082-21EF31E467A0}" type="pres">
      <dgm:prSet presAssocID="{2B915F77-9DCB-42D9-880F-D4CD3564ABB1}" presName="horz1" presStyleCnt="0"/>
      <dgm:spPr/>
    </dgm:pt>
    <dgm:pt modelId="{16AECEBC-2A3E-4C4D-9313-F307E7A4FC57}" type="pres">
      <dgm:prSet presAssocID="{2B915F77-9DCB-42D9-880F-D4CD3564ABB1}" presName="tx1" presStyleLbl="revTx" presStyleIdx="2" presStyleCnt="6"/>
      <dgm:spPr/>
    </dgm:pt>
    <dgm:pt modelId="{53E48BF9-26E4-49F4-ABA8-9A179EFDC188}" type="pres">
      <dgm:prSet presAssocID="{2B915F77-9DCB-42D9-880F-D4CD3564ABB1}" presName="vert1" presStyleCnt="0"/>
      <dgm:spPr/>
    </dgm:pt>
    <dgm:pt modelId="{D6D9698D-E603-4A52-BB85-38B1CA5D0B5D}" type="pres">
      <dgm:prSet presAssocID="{5F2A67F4-71BA-4164-8F09-B51DBA15DD87}" presName="thickLine" presStyleLbl="alignNode1" presStyleIdx="3" presStyleCnt="6"/>
      <dgm:spPr/>
    </dgm:pt>
    <dgm:pt modelId="{A6ADA519-515E-4057-91D4-3553EDB860C4}" type="pres">
      <dgm:prSet presAssocID="{5F2A67F4-71BA-4164-8F09-B51DBA15DD87}" presName="horz1" presStyleCnt="0"/>
      <dgm:spPr/>
    </dgm:pt>
    <dgm:pt modelId="{BD55BA0C-7360-4F20-A5FB-90C7730B2EA6}" type="pres">
      <dgm:prSet presAssocID="{5F2A67F4-71BA-4164-8F09-B51DBA15DD87}" presName="tx1" presStyleLbl="revTx" presStyleIdx="3" presStyleCnt="6"/>
      <dgm:spPr/>
    </dgm:pt>
    <dgm:pt modelId="{31CAF1FB-528B-42CD-922B-CE9879C0D90F}" type="pres">
      <dgm:prSet presAssocID="{5F2A67F4-71BA-4164-8F09-B51DBA15DD87}" presName="vert1" presStyleCnt="0"/>
      <dgm:spPr/>
    </dgm:pt>
    <dgm:pt modelId="{EBD644D7-7D7E-4EE0-A935-F12C0E9AD6D4}" type="pres">
      <dgm:prSet presAssocID="{4B5385A0-A0EC-45C0-B9A8-80204A3346E2}" presName="thickLine" presStyleLbl="alignNode1" presStyleIdx="4" presStyleCnt="6"/>
      <dgm:spPr/>
    </dgm:pt>
    <dgm:pt modelId="{34868A2B-E311-4BCF-811C-869AD5856BE9}" type="pres">
      <dgm:prSet presAssocID="{4B5385A0-A0EC-45C0-B9A8-80204A3346E2}" presName="horz1" presStyleCnt="0"/>
      <dgm:spPr/>
    </dgm:pt>
    <dgm:pt modelId="{06684C75-74C4-44F9-9883-6909F121E5BF}" type="pres">
      <dgm:prSet presAssocID="{4B5385A0-A0EC-45C0-B9A8-80204A3346E2}" presName="tx1" presStyleLbl="revTx" presStyleIdx="4" presStyleCnt="6"/>
      <dgm:spPr/>
    </dgm:pt>
    <dgm:pt modelId="{099287A5-67DE-4AA4-8EFA-DB491CCB5545}" type="pres">
      <dgm:prSet presAssocID="{4B5385A0-A0EC-45C0-B9A8-80204A3346E2}" presName="vert1" presStyleCnt="0"/>
      <dgm:spPr/>
    </dgm:pt>
    <dgm:pt modelId="{CE46B86D-B212-4E21-8BBD-4B787F6BDE5D}" type="pres">
      <dgm:prSet presAssocID="{FCD94E06-2539-4E5D-803C-1AFAFF18A6A7}" presName="thickLine" presStyleLbl="alignNode1" presStyleIdx="5" presStyleCnt="6"/>
      <dgm:spPr/>
    </dgm:pt>
    <dgm:pt modelId="{ACCA64FA-C80C-4189-96AD-289B1E5D5A3C}" type="pres">
      <dgm:prSet presAssocID="{FCD94E06-2539-4E5D-803C-1AFAFF18A6A7}" presName="horz1" presStyleCnt="0"/>
      <dgm:spPr/>
    </dgm:pt>
    <dgm:pt modelId="{9EB014CE-2212-4482-92FC-D22828762376}" type="pres">
      <dgm:prSet presAssocID="{FCD94E06-2539-4E5D-803C-1AFAFF18A6A7}" presName="tx1" presStyleLbl="revTx" presStyleIdx="5" presStyleCnt="6"/>
      <dgm:spPr/>
    </dgm:pt>
    <dgm:pt modelId="{45252329-804A-4E82-9D9D-8C352155E343}" type="pres">
      <dgm:prSet presAssocID="{FCD94E06-2539-4E5D-803C-1AFAFF18A6A7}" presName="vert1" presStyleCnt="0"/>
      <dgm:spPr/>
    </dgm:pt>
  </dgm:ptLst>
  <dgm:cxnLst>
    <dgm:cxn modelId="{64099501-4DCB-409E-B594-E68DF22031B4}" type="presOf" srcId="{6E258B88-8289-41C6-8685-20A8C3B01CCA}" destId="{C80067DA-D2DB-432C-877F-DB91C73270AC}" srcOrd="0" destOrd="0" presId="urn:microsoft.com/office/officeart/2008/layout/LinedList"/>
    <dgm:cxn modelId="{C71E1F0B-7D37-477D-9B89-355329DC4137}" srcId="{6E258B88-8289-41C6-8685-20A8C3B01CCA}" destId="{7FFE93E4-6315-44B0-B709-025D3AC3AC99}" srcOrd="0" destOrd="0" parTransId="{40BF5302-4D6D-45F4-9915-FC37DD4A636B}" sibTransId="{36B70ACC-97FA-4E13-8CC7-F30ED602812B}"/>
    <dgm:cxn modelId="{E10F7A1C-772E-402C-B39F-0E5E209AA12E}" type="presOf" srcId="{FCD94E06-2539-4E5D-803C-1AFAFF18A6A7}" destId="{9EB014CE-2212-4482-92FC-D22828762376}" srcOrd="0" destOrd="0" presId="urn:microsoft.com/office/officeart/2008/layout/LinedList"/>
    <dgm:cxn modelId="{BAC2182A-7B6A-46C0-AE63-E965F55999A9}" srcId="{6E258B88-8289-41C6-8685-20A8C3B01CCA}" destId="{2B915F77-9DCB-42D9-880F-D4CD3564ABB1}" srcOrd="2" destOrd="0" parTransId="{DCDD1074-A2F3-4217-958A-6638D2158E82}" sibTransId="{B2118E1D-C92A-4A4B-AE11-E6E7F2597022}"/>
    <dgm:cxn modelId="{FE64803A-7A19-4BA1-86C0-B2C6DA3663A5}" type="presOf" srcId="{5F2A67F4-71BA-4164-8F09-B51DBA15DD87}" destId="{BD55BA0C-7360-4F20-A5FB-90C7730B2EA6}" srcOrd="0" destOrd="0" presId="urn:microsoft.com/office/officeart/2008/layout/LinedList"/>
    <dgm:cxn modelId="{7FAC7A3F-F318-4ED4-94B3-42D4617A2FFE}" srcId="{6E258B88-8289-41C6-8685-20A8C3B01CCA}" destId="{FCD94E06-2539-4E5D-803C-1AFAFF18A6A7}" srcOrd="5" destOrd="0" parTransId="{0B74E3A5-C8E2-4B83-9CA2-5B86EEF1A94E}" sibTransId="{59973954-9390-4A9D-B660-E0591274C1CD}"/>
    <dgm:cxn modelId="{954C965E-2582-427E-AB15-9D4B27257759}" type="presOf" srcId="{385C5078-2A4E-4AB2-B6C5-D88A981ADCFE}" destId="{7DBBE5FB-3F99-4E62-9F09-DEF40FC03C2C}" srcOrd="0" destOrd="0" presId="urn:microsoft.com/office/officeart/2008/layout/LinedList"/>
    <dgm:cxn modelId="{9282224B-96CD-42FF-9461-FBD3071DADC5}" type="presOf" srcId="{4B5385A0-A0EC-45C0-B9A8-80204A3346E2}" destId="{06684C75-74C4-44F9-9883-6909F121E5BF}" srcOrd="0" destOrd="0" presId="urn:microsoft.com/office/officeart/2008/layout/LinedList"/>
    <dgm:cxn modelId="{C58A2551-D7A2-47EC-B418-1FF5F44E3205}" type="presOf" srcId="{7FFE93E4-6315-44B0-B709-025D3AC3AC99}" destId="{0010F86F-E5B6-4BBA-9EEA-0880EE34464F}" srcOrd="0" destOrd="0" presId="urn:microsoft.com/office/officeart/2008/layout/LinedList"/>
    <dgm:cxn modelId="{15A12181-5548-4CEA-BE7D-2EE0ED943BCB}" srcId="{6E258B88-8289-41C6-8685-20A8C3B01CCA}" destId="{4B5385A0-A0EC-45C0-B9A8-80204A3346E2}" srcOrd="4" destOrd="0" parTransId="{D4363107-4E4B-4C1A-993E-1DEFE6C32E20}" sibTransId="{1E3632D3-4F18-4BE7-B310-F2C65F36C279}"/>
    <dgm:cxn modelId="{C3E3CBA4-F831-4BFD-B6E3-53366EE3BEFD}" srcId="{6E258B88-8289-41C6-8685-20A8C3B01CCA}" destId="{385C5078-2A4E-4AB2-B6C5-D88A981ADCFE}" srcOrd="1" destOrd="0" parTransId="{5CD52D2D-F389-43E1-8253-6DF1A900865E}" sibTransId="{01E7A8EE-4CB0-46C0-B641-FF7A922FF5C2}"/>
    <dgm:cxn modelId="{B8ACFEB7-D084-416E-824D-62DD177303FB}" type="presOf" srcId="{2B915F77-9DCB-42D9-880F-D4CD3564ABB1}" destId="{16AECEBC-2A3E-4C4D-9313-F307E7A4FC57}" srcOrd="0" destOrd="0" presId="urn:microsoft.com/office/officeart/2008/layout/LinedList"/>
    <dgm:cxn modelId="{F974F0D4-DB9A-4CA5-882B-A9F0B3CDA943}" srcId="{6E258B88-8289-41C6-8685-20A8C3B01CCA}" destId="{5F2A67F4-71BA-4164-8F09-B51DBA15DD87}" srcOrd="3" destOrd="0" parTransId="{C8F327D5-57C7-4659-8A13-6B3588569ADC}" sibTransId="{5C277299-B96A-49BA-89E5-6E4205902C50}"/>
    <dgm:cxn modelId="{2734710E-8D03-4311-BC2A-139FEA3A0E55}" type="presParOf" srcId="{C80067DA-D2DB-432C-877F-DB91C73270AC}" destId="{AD718D23-065B-4F35-954D-32480DB7164D}" srcOrd="0" destOrd="0" presId="urn:microsoft.com/office/officeart/2008/layout/LinedList"/>
    <dgm:cxn modelId="{11B3E17C-9A37-4D56-AB98-E3EC9DDDE788}" type="presParOf" srcId="{C80067DA-D2DB-432C-877F-DB91C73270AC}" destId="{B82802D8-A22D-4F01-871B-3C67547E7C2A}" srcOrd="1" destOrd="0" presId="urn:microsoft.com/office/officeart/2008/layout/LinedList"/>
    <dgm:cxn modelId="{7934C166-46D9-441C-B98E-F1ECD6B89C09}" type="presParOf" srcId="{B82802D8-A22D-4F01-871B-3C67547E7C2A}" destId="{0010F86F-E5B6-4BBA-9EEA-0880EE34464F}" srcOrd="0" destOrd="0" presId="urn:microsoft.com/office/officeart/2008/layout/LinedList"/>
    <dgm:cxn modelId="{AF986615-47A3-4179-AD79-F43AD2012FB9}" type="presParOf" srcId="{B82802D8-A22D-4F01-871B-3C67547E7C2A}" destId="{3313B5B3-8FFC-48BF-A2CE-A5099D5ADEC8}" srcOrd="1" destOrd="0" presId="urn:microsoft.com/office/officeart/2008/layout/LinedList"/>
    <dgm:cxn modelId="{1D21C9D7-9E13-4DC9-AB03-A3183D6AD01C}" type="presParOf" srcId="{C80067DA-D2DB-432C-877F-DB91C73270AC}" destId="{3F0F2554-8673-43B0-8C1E-B465DF778038}" srcOrd="2" destOrd="0" presId="urn:microsoft.com/office/officeart/2008/layout/LinedList"/>
    <dgm:cxn modelId="{F437033E-6AA4-48A1-8B32-D7E0A4AA38E1}" type="presParOf" srcId="{C80067DA-D2DB-432C-877F-DB91C73270AC}" destId="{9C1FBF24-EA24-4C46-95FE-66A645E527A9}" srcOrd="3" destOrd="0" presId="urn:microsoft.com/office/officeart/2008/layout/LinedList"/>
    <dgm:cxn modelId="{6C56E1CD-5EA4-4BA7-91EC-3F6AB1A14680}" type="presParOf" srcId="{9C1FBF24-EA24-4C46-95FE-66A645E527A9}" destId="{7DBBE5FB-3F99-4E62-9F09-DEF40FC03C2C}" srcOrd="0" destOrd="0" presId="urn:microsoft.com/office/officeart/2008/layout/LinedList"/>
    <dgm:cxn modelId="{043219AE-FB22-4082-B780-41F5DF576833}" type="presParOf" srcId="{9C1FBF24-EA24-4C46-95FE-66A645E527A9}" destId="{E9EA6C6F-6DFE-4E32-8A99-DA8E6BF3D843}" srcOrd="1" destOrd="0" presId="urn:microsoft.com/office/officeart/2008/layout/LinedList"/>
    <dgm:cxn modelId="{437AC125-C2C2-4D10-B97A-A9A28C7B49DD}" type="presParOf" srcId="{C80067DA-D2DB-432C-877F-DB91C73270AC}" destId="{23116DD9-5739-43BB-80C7-472DBF56FD7F}" srcOrd="4" destOrd="0" presId="urn:microsoft.com/office/officeart/2008/layout/LinedList"/>
    <dgm:cxn modelId="{5FF8B61F-7C3F-4FA0-A8ED-F11A862318F5}" type="presParOf" srcId="{C80067DA-D2DB-432C-877F-DB91C73270AC}" destId="{C3AB1A0E-0D1D-4104-B082-21EF31E467A0}" srcOrd="5" destOrd="0" presId="urn:microsoft.com/office/officeart/2008/layout/LinedList"/>
    <dgm:cxn modelId="{F9740698-A2CD-4A6A-A2F6-542253CC147A}" type="presParOf" srcId="{C3AB1A0E-0D1D-4104-B082-21EF31E467A0}" destId="{16AECEBC-2A3E-4C4D-9313-F307E7A4FC57}" srcOrd="0" destOrd="0" presId="urn:microsoft.com/office/officeart/2008/layout/LinedList"/>
    <dgm:cxn modelId="{4D6C118B-7624-4F74-B83C-661D9FC5C584}" type="presParOf" srcId="{C3AB1A0E-0D1D-4104-B082-21EF31E467A0}" destId="{53E48BF9-26E4-49F4-ABA8-9A179EFDC188}" srcOrd="1" destOrd="0" presId="urn:microsoft.com/office/officeart/2008/layout/LinedList"/>
    <dgm:cxn modelId="{CBE690BD-E159-4FD3-A390-D0C8FCD48A5A}" type="presParOf" srcId="{C80067DA-D2DB-432C-877F-DB91C73270AC}" destId="{D6D9698D-E603-4A52-BB85-38B1CA5D0B5D}" srcOrd="6" destOrd="0" presId="urn:microsoft.com/office/officeart/2008/layout/LinedList"/>
    <dgm:cxn modelId="{194D7A7D-C05D-4316-8B48-8A3B5BBC3EFA}" type="presParOf" srcId="{C80067DA-D2DB-432C-877F-DB91C73270AC}" destId="{A6ADA519-515E-4057-91D4-3553EDB860C4}" srcOrd="7" destOrd="0" presId="urn:microsoft.com/office/officeart/2008/layout/LinedList"/>
    <dgm:cxn modelId="{91E6366E-C83F-4CE7-A05F-A70C85170111}" type="presParOf" srcId="{A6ADA519-515E-4057-91D4-3553EDB860C4}" destId="{BD55BA0C-7360-4F20-A5FB-90C7730B2EA6}" srcOrd="0" destOrd="0" presId="urn:microsoft.com/office/officeart/2008/layout/LinedList"/>
    <dgm:cxn modelId="{54B41586-FEA9-4F35-B195-2DBE07660FCE}" type="presParOf" srcId="{A6ADA519-515E-4057-91D4-3553EDB860C4}" destId="{31CAF1FB-528B-42CD-922B-CE9879C0D90F}" srcOrd="1" destOrd="0" presId="urn:microsoft.com/office/officeart/2008/layout/LinedList"/>
    <dgm:cxn modelId="{8E624360-28F8-46EF-95AE-4C24E07C29A8}" type="presParOf" srcId="{C80067DA-D2DB-432C-877F-DB91C73270AC}" destId="{EBD644D7-7D7E-4EE0-A935-F12C0E9AD6D4}" srcOrd="8" destOrd="0" presId="urn:microsoft.com/office/officeart/2008/layout/LinedList"/>
    <dgm:cxn modelId="{BEA07C4A-50DD-4C11-AD7A-A197902BC170}" type="presParOf" srcId="{C80067DA-D2DB-432C-877F-DB91C73270AC}" destId="{34868A2B-E311-4BCF-811C-869AD5856BE9}" srcOrd="9" destOrd="0" presId="urn:microsoft.com/office/officeart/2008/layout/LinedList"/>
    <dgm:cxn modelId="{FC98171D-234C-4B11-AE4D-CC864F714E51}" type="presParOf" srcId="{34868A2B-E311-4BCF-811C-869AD5856BE9}" destId="{06684C75-74C4-44F9-9883-6909F121E5BF}" srcOrd="0" destOrd="0" presId="urn:microsoft.com/office/officeart/2008/layout/LinedList"/>
    <dgm:cxn modelId="{DDCDB844-DB7D-47A4-B58C-2E940A9253A3}" type="presParOf" srcId="{34868A2B-E311-4BCF-811C-869AD5856BE9}" destId="{099287A5-67DE-4AA4-8EFA-DB491CCB5545}" srcOrd="1" destOrd="0" presId="urn:microsoft.com/office/officeart/2008/layout/LinedList"/>
    <dgm:cxn modelId="{D88EEF0D-0FD4-4C84-8D02-6F0B7882CA95}" type="presParOf" srcId="{C80067DA-D2DB-432C-877F-DB91C73270AC}" destId="{CE46B86D-B212-4E21-8BBD-4B787F6BDE5D}" srcOrd="10" destOrd="0" presId="urn:microsoft.com/office/officeart/2008/layout/LinedList"/>
    <dgm:cxn modelId="{F5C5FAB8-8F5C-4A3C-9BE8-8DC8118C8C95}" type="presParOf" srcId="{C80067DA-D2DB-432C-877F-DB91C73270AC}" destId="{ACCA64FA-C80C-4189-96AD-289B1E5D5A3C}" srcOrd="11" destOrd="0" presId="urn:microsoft.com/office/officeart/2008/layout/LinedList"/>
    <dgm:cxn modelId="{47898239-AD79-4BBC-9DD6-90CB88252EDB}" type="presParOf" srcId="{ACCA64FA-C80C-4189-96AD-289B1E5D5A3C}" destId="{9EB014CE-2212-4482-92FC-D22828762376}" srcOrd="0" destOrd="0" presId="urn:microsoft.com/office/officeart/2008/layout/LinedList"/>
    <dgm:cxn modelId="{966C0ED9-A55C-4124-8882-23E2479F4910}" type="presParOf" srcId="{ACCA64FA-C80C-4189-96AD-289B1E5D5A3C}" destId="{45252329-804A-4E82-9D9D-8C352155E3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18D23-065B-4F35-954D-32480DB7164D}">
      <dsp:nvSpPr>
        <dsp:cNvPr id="0" name=""/>
        <dsp:cNvSpPr/>
      </dsp:nvSpPr>
      <dsp:spPr>
        <a:xfrm>
          <a:off x="0" y="1606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F86F-E5B6-4BBA-9EEA-0880EE34464F}">
      <dsp:nvSpPr>
        <dsp:cNvPr id="0" name=""/>
        <dsp:cNvSpPr/>
      </dsp:nvSpPr>
      <dsp:spPr>
        <a:xfrm>
          <a:off x="0" y="1606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1. </a:t>
          </a:r>
          <a:r>
            <a:rPr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ベトナム建設市場の概要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1606"/>
        <a:ext cx="7277104" cy="547714"/>
      </dsp:txXfrm>
    </dsp:sp>
    <dsp:sp modelId="{3F0F2554-8673-43B0-8C1E-B465DF778038}">
      <dsp:nvSpPr>
        <dsp:cNvPr id="0" name=""/>
        <dsp:cNvSpPr/>
      </dsp:nvSpPr>
      <dsp:spPr>
        <a:xfrm>
          <a:off x="0" y="549320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BE5FB-3F99-4E62-9F09-DEF40FC03C2C}">
      <dsp:nvSpPr>
        <dsp:cNvPr id="0" name=""/>
        <dsp:cNvSpPr/>
      </dsp:nvSpPr>
      <dsp:spPr>
        <a:xfrm>
          <a:off x="0" y="549320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2. </a:t>
          </a:r>
          <a:r>
            <a:rPr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ホーチミンエリア</a:t>
          </a: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の</a:t>
          </a:r>
          <a:r>
            <a:rPr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建設コスト</a:t>
          </a: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の推移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549320"/>
        <a:ext cx="7277104" cy="547714"/>
      </dsp:txXfrm>
    </dsp:sp>
    <dsp:sp modelId="{23116DD9-5739-43BB-80C7-472DBF56FD7F}">
      <dsp:nvSpPr>
        <dsp:cNvPr id="0" name=""/>
        <dsp:cNvSpPr/>
      </dsp:nvSpPr>
      <dsp:spPr>
        <a:xfrm>
          <a:off x="0" y="1097034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AECEBC-2A3E-4C4D-9313-F307E7A4FC57}">
      <dsp:nvSpPr>
        <dsp:cNvPr id="0" name=""/>
        <dsp:cNvSpPr/>
      </dsp:nvSpPr>
      <dsp:spPr>
        <a:xfrm>
          <a:off x="0" y="1097034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3. </a:t>
          </a: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一般的な</a:t>
          </a:r>
          <a:r>
            <a:rPr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建設工事遂行時のコスト影響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1097034"/>
        <a:ext cx="7277104" cy="547714"/>
      </dsp:txXfrm>
    </dsp:sp>
    <dsp:sp modelId="{D6D9698D-E603-4A52-BB85-38B1CA5D0B5D}">
      <dsp:nvSpPr>
        <dsp:cNvPr id="0" name=""/>
        <dsp:cNvSpPr/>
      </dsp:nvSpPr>
      <dsp:spPr>
        <a:xfrm>
          <a:off x="0" y="1644748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5BA0C-7360-4F20-A5FB-90C7730B2EA6}">
      <dsp:nvSpPr>
        <dsp:cNvPr id="0" name=""/>
        <dsp:cNvSpPr/>
      </dsp:nvSpPr>
      <dsp:spPr>
        <a:xfrm>
          <a:off x="0" y="1644748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4. </a:t>
          </a:r>
          <a:r>
            <a:rPr kumimoji="1"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シーエムプラスのサービスと特徴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1644748"/>
        <a:ext cx="7277104" cy="547714"/>
      </dsp:txXfrm>
    </dsp:sp>
    <dsp:sp modelId="{EBD644D7-7D7E-4EE0-A935-F12C0E9AD6D4}">
      <dsp:nvSpPr>
        <dsp:cNvPr id="0" name=""/>
        <dsp:cNvSpPr/>
      </dsp:nvSpPr>
      <dsp:spPr>
        <a:xfrm>
          <a:off x="0" y="2192462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84C75-74C4-44F9-9883-6909F121E5BF}">
      <dsp:nvSpPr>
        <dsp:cNvPr id="0" name=""/>
        <dsp:cNvSpPr/>
      </dsp:nvSpPr>
      <dsp:spPr>
        <a:xfrm>
          <a:off x="0" y="2192462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5. </a:t>
          </a:r>
          <a:r>
            <a:rPr kumimoji="1"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プロジェクト全体遂行を考慮した設計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192462"/>
        <a:ext cx="7277104" cy="547714"/>
      </dsp:txXfrm>
    </dsp:sp>
    <dsp:sp modelId="{CE46B86D-B212-4E21-8BBD-4B787F6BDE5D}">
      <dsp:nvSpPr>
        <dsp:cNvPr id="0" name=""/>
        <dsp:cNvSpPr/>
      </dsp:nvSpPr>
      <dsp:spPr>
        <a:xfrm>
          <a:off x="0" y="2740176"/>
          <a:ext cx="72771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B014CE-2212-4482-92FC-D22828762376}">
      <dsp:nvSpPr>
        <dsp:cNvPr id="0" name=""/>
        <dsp:cNvSpPr/>
      </dsp:nvSpPr>
      <dsp:spPr>
        <a:xfrm>
          <a:off x="0" y="2740176"/>
          <a:ext cx="7277104" cy="54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6. </a:t>
          </a:r>
          <a:r>
            <a:rPr lang="ja-JP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適切な競争環境</a:t>
          </a: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と必要な入札準備</a:t>
          </a:r>
          <a:endParaRPr lang="en-US" sz="1800" b="1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740176"/>
        <a:ext cx="7277104" cy="547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3076977" cy="511978"/>
          </a:xfrm>
          <a:prstGeom prst="rect">
            <a:avLst/>
          </a:prstGeom>
        </p:spPr>
        <p:txBody>
          <a:bodyPr vert="horz" lIns="95433" tIns="47717" rIns="95433" bIns="4771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4"/>
            <a:ext cx="3076976" cy="511978"/>
          </a:xfrm>
          <a:prstGeom prst="rect">
            <a:avLst/>
          </a:prstGeom>
        </p:spPr>
        <p:txBody>
          <a:bodyPr vert="horz" lIns="95433" tIns="47717" rIns="95433" bIns="47717" rtlCol="0"/>
          <a:lstStyle>
            <a:lvl1pPr algn="r">
              <a:defRPr sz="1300"/>
            </a:lvl1pPr>
          </a:lstStyle>
          <a:p>
            <a:fld id="{BB978A29-CA02-4AD7-A951-FD0F6BDC0A79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9720992"/>
            <a:ext cx="3076977" cy="511977"/>
          </a:xfrm>
          <a:prstGeom prst="rect">
            <a:avLst/>
          </a:prstGeom>
        </p:spPr>
        <p:txBody>
          <a:bodyPr vert="horz" lIns="95433" tIns="47717" rIns="95433" bIns="4771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992"/>
            <a:ext cx="3076976" cy="511977"/>
          </a:xfrm>
          <a:prstGeom prst="rect">
            <a:avLst/>
          </a:prstGeom>
        </p:spPr>
        <p:txBody>
          <a:bodyPr vert="horz" lIns="95433" tIns="47717" rIns="95433" bIns="47717" rtlCol="0" anchor="b"/>
          <a:lstStyle>
            <a:lvl1pPr algn="r">
              <a:defRPr sz="1300"/>
            </a:lvl1pPr>
          </a:lstStyle>
          <a:p>
            <a:fld id="{C9BB0C60-B181-4B33-8556-83F976384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8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3075647" cy="511485"/>
          </a:xfrm>
          <a:prstGeom prst="rect">
            <a:avLst/>
          </a:prstGeom>
        </p:spPr>
        <p:txBody>
          <a:bodyPr vert="horz" lIns="94529" tIns="47266" rIns="94529" bIns="472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2002" y="5"/>
            <a:ext cx="3075646" cy="511485"/>
          </a:xfrm>
          <a:prstGeom prst="rect">
            <a:avLst/>
          </a:prstGeom>
        </p:spPr>
        <p:txBody>
          <a:bodyPr vert="horz" lIns="94529" tIns="47266" rIns="94529" bIns="472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D4A5272-E71E-4E3D-8F38-7A34490A488B}" type="datetimeFigureOut">
              <a:rPr lang="ja-JP" altLang="en-US"/>
              <a:pPr>
                <a:defRPr/>
              </a:pPr>
              <a:t>2024/11/25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29" tIns="47266" rIns="94529" bIns="4726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771" y="4861569"/>
            <a:ext cx="5679769" cy="4605002"/>
          </a:xfrm>
          <a:prstGeom prst="rect">
            <a:avLst/>
          </a:prstGeom>
        </p:spPr>
        <p:txBody>
          <a:bodyPr vert="horz" lIns="94529" tIns="47266" rIns="94529" bIns="47266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8" y="9721498"/>
            <a:ext cx="3075647" cy="511485"/>
          </a:xfrm>
          <a:prstGeom prst="rect">
            <a:avLst/>
          </a:prstGeom>
        </p:spPr>
        <p:txBody>
          <a:bodyPr vert="horz" lIns="94529" tIns="47266" rIns="94529" bIns="472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2002" y="9721498"/>
            <a:ext cx="3075646" cy="511485"/>
          </a:xfrm>
          <a:prstGeom prst="rect">
            <a:avLst/>
          </a:prstGeom>
        </p:spPr>
        <p:txBody>
          <a:bodyPr vert="horz" lIns="94529" tIns="47266" rIns="94529" bIns="472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7E3A260-7F5D-4E12-B08C-C302C1849E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66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954634" eaLnBrk="1" hangingPunct="1">
              <a:spcBef>
                <a:spcPct val="0"/>
              </a:spcBef>
              <a:defRPr/>
            </a:pPr>
            <a:endParaRPr lang="en-US" altLang="ja-JP" sz="1300" dirty="0"/>
          </a:p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90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393B-F31B-8563-1756-F4B92825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A80A39-F80E-9EDA-D07F-7EA1B26CB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F23AED-4210-3775-26E4-D2597566E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16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7665-E1BB-E18D-E605-319C8AEA3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1FC7D7-F12B-2836-86E8-7356DD4A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12FD86-7327-12D7-5680-00F832BB0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B01F0-8B1D-DB67-AD34-8E9220F7A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A260-7F5D-4E12-B08C-C302C1849EE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89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388B-C246-0E54-6DAE-1761DC09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107EEF-0E25-3593-05D8-73A3AB2A5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9A424D-6E56-9074-1D47-2CFCDBEC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4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343A-3E6D-592D-15C0-7D68DAFC0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AA3AF4-EC0A-B17E-8AD6-B761F5CA2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D66D6B-89C6-1C6D-AE70-CBFA005C4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1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6A34-5239-5724-06D1-6991DF19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2DE21D-C467-AFF5-7C77-F89DDBCD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56371B-9246-4710-71D5-EA42DD756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42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34EB-ED99-99A6-1BD5-578D7DF3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25B9DB-431B-E97B-2B52-C402ACBA2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44C8DF-2A8D-0509-8EE5-8E7CA9F9B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420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A260-7F5D-4E12-B08C-C302C1849EE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765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0081-E1C7-66B3-02AD-9F41628B2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4A820D-55CE-AA5A-82BB-DB0E035E0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1ABB17-A522-8593-55CA-567F22AF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697AD-DB66-2D53-AEA6-0A09C0FFC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A260-7F5D-4E12-B08C-C302C1849EE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2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9B57-9680-5935-FAF1-6DCF8FD05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FC6BE7-FB6B-5B9E-03A8-EE08C33BA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F1407E-D9B6-0B8A-5B55-41D4A4E7B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49B76B-5A34-5C82-BE40-8C211B22B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A260-7F5D-4E12-B08C-C302C1849EE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8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D0ED-9961-4541-963B-BA180AE35E35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02AD-D739-4570-83C0-4379FEF118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FC3E-755C-4810-B4E4-DF822BCA1678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6DB1-7D35-4FF4-B1C8-54269F3E77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A44C-463D-4B95-87A4-22C7164014C1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E749-856E-4D36-9B97-C4386C8F53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78DC-149C-4E3C-8D8D-F141DDA9DA18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753E-F049-453B-9CCE-759F553989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7"/>
          <p:cNvCxnSpPr>
            <a:cxnSpLocks noChangeShapeType="1"/>
          </p:cNvCxnSpPr>
          <p:nvPr userDrawn="1"/>
        </p:nvCxnSpPr>
        <p:spPr bwMode="auto">
          <a:xfrm>
            <a:off x="583223" y="6188075"/>
            <a:ext cx="7895841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:\Users\tada\Desktop\logo_typ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70638"/>
            <a:ext cx="119538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ada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311900"/>
            <a:ext cx="1952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9"/>
          <p:cNvGrpSpPr>
            <a:grpSpLocks/>
          </p:cNvGrpSpPr>
          <p:nvPr userDrawn="1"/>
        </p:nvGrpSpPr>
        <p:grpSpPr bwMode="auto">
          <a:xfrm>
            <a:off x="668338" y="477838"/>
            <a:ext cx="1976437" cy="268287"/>
            <a:chOff x="619860" y="409221"/>
            <a:chExt cx="1506488" cy="188913"/>
          </a:xfrm>
        </p:grpSpPr>
        <p:pic>
          <p:nvPicPr>
            <p:cNvPr id="6" name="Picture 2" descr="C:\Users\tada\Desktop\logo_typo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04" y="468520"/>
              <a:ext cx="1296144" cy="12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tada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60" y="409221"/>
              <a:ext cx="210344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スライド番号プレースホルダー 18"/>
          <p:cNvSpPr>
            <a:spLocks noGrp="1"/>
          </p:cNvSpPr>
          <p:nvPr>
            <p:ph type="sldNum" sz="quarter" idx="10"/>
          </p:nvPr>
        </p:nvSpPr>
        <p:spPr>
          <a:xfrm>
            <a:off x="3508375" y="6237288"/>
            <a:ext cx="21336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126C921-4DA6-49D3-8C76-3B8AC1466E3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0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592454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7</a:t>
            </a:r>
            <a:r>
              <a:rPr lang="ja-JP" altLang="en-US" dirty="0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D202AD-D739-4570-83C0-4379FEF1185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65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6"/>
          <p:cNvCxnSpPr>
            <a:cxnSpLocks noChangeShapeType="1"/>
          </p:cNvCxnSpPr>
          <p:nvPr userDrawn="1"/>
        </p:nvCxnSpPr>
        <p:spPr bwMode="auto">
          <a:xfrm>
            <a:off x="357188" y="785813"/>
            <a:ext cx="84963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線コネクタ 7"/>
          <p:cNvCxnSpPr>
            <a:cxnSpLocks noChangeShapeType="1"/>
          </p:cNvCxnSpPr>
          <p:nvPr userDrawn="1"/>
        </p:nvCxnSpPr>
        <p:spPr bwMode="auto">
          <a:xfrm>
            <a:off x="357188" y="6460740"/>
            <a:ext cx="84963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" name="図 8" descr="CM+ロゴ透明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870" y="6519164"/>
            <a:ext cx="262807" cy="23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 userDrawn="1"/>
        </p:nvSpPr>
        <p:spPr>
          <a:xfrm>
            <a:off x="530473" y="6509915"/>
            <a:ext cx="2943921" cy="267566"/>
          </a:xfrm>
          <a:prstGeom prst="rect">
            <a:avLst/>
          </a:prstGeom>
        </p:spPr>
        <p:txBody>
          <a:bodyPr lIns="91429" tIns="45715" rIns="91429" bIns="45715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Copyright© CM Plus</a:t>
            </a:r>
            <a:r>
              <a:rPr lang="en-US" altLang="ja-JP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Corporation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. All rights reserved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356818"/>
            <a:ext cx="7970807" cy="510366"/>
          </a:xfrm>
        </p:spPr>
        <p:txBody>
          <a:bodyPr/>
          <a:lstStyle>
            <a:lvl1pPr algn="l" font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8155" y="956506"/>
            <a:ext cx="796218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45802" y="6540642"/>
            <a:ext cx="378518" cy="196859"/>
          </a:xfrm>
        </p:spPr>
        <p:txBody>
          <a:bodyPr/>
          <a:lstStyle>
            <a:lvl1pPr>
              <a:defRPr sz="1100">
                <a:latin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6" name="図 15" descr="CM Plus Corporation(黒)s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9077" y="6599223"/>
            <a:ext cx="1164411" cy="139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FA1D-4841-4404-96CB-972BA856323C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C7A3-8F95-407C-B95B-41FADACF87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218-AFEB-425D-BFD6-A66167EDD5AA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8629-8ACA-4C04-84A3-67CDD801CA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1EBC-5218-4C20-B950-F37775166074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C634-12FA-4520-8BA5-1CEE4F977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6F9C-5412-47B4-888F-BB52A48B7301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FB7-ABB2-4FA5-B967-106E76107B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C11C-4D18-4E3C-A1EC-6CFD03205B5B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ABE9-FE70-453E-988E-61AD65BBBE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AE00-056F-4CB2-9294-03E39FE77DE3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5A4-046C-4495-B84F-0EA9967261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85BE7-DC00-4ED5-90BD-CC0E377B99BE}" type="datetime4">
              <a:rPr lang="ja-JP" altLang="en-US" smtClean="0"/>
              <a:t>2024年11月25日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2133F1-3CED-49B8-B73A-CA6DB637D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41" r:id="rId2"/>
    <p:sldLayoutId id="214748403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4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4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58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E49DBCA-617E-CDDD-EA0F-A1CB05056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"/>
          <a:stretch/>
        </p:blipFill>
        <p:spPr>
          <a:xfrm>
            <a:off x="5217688" y="1107487"/>
            <a:ext cx="3797430" cy="3614468"/>
          </a:xfrm>
          <a:prstGeom prst="rect">
            <a:avLst/>
          </a:prstGeom>
        </p:spPr>
      </p:pic>
      <p:cxnSp>
        <p:nvCxnSpPr>
          <p:cNvPr id="4098" name="直線コネクタ 6"/>
          <p:cNvCxnSpPr>
            <a:cxnSpLocks noChangeShapeType="1"/>
          </p:cNvCxnSpPr>
          <p:nvPr/>
        </p:nvCxnSpPr>
        <p:spPr bwMode="auto">
          <a:xfrm>
            <a:off x="275564" y="5621924"/>
            <a:ext cx="8639908" cy="1587"/>
          </a:xfrm>
          <a:prstGeom prst="line">
            <a:avLst/>
          </a:prstGeom>
          <a:noFill/>
          <a:ln w="9525" algn="ctr">
            <a:solidFill>
              <a:srgbClr val="FF19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72" y="5862347"/>
            <a:ext cx="693699" cy="61365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30343" y="5314147"/>
            <a:ext cx="2156360" cy="307777"/>
          </a:xfrm>
          <a:prstGeom prst="rect">
            <a:avLst/>
          </a:prstGeom>
          <a:noFill/>
          <a:ln w="19050" cmpd="dbl"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altLang="ja-JP" sz="1400" spc="300" dirty="0">
                <a:solidFill>
                  <a:srgbClr val="D61417"/>
                </a:solidFill>
                <a:latin typeface="小塚明朝 Pr6N R" panose="02020400000000000000" pitchFamily="18" charset="-128"/>
                <a:ea typeface="小塚明朝 Pr6N R" panose="02020400000000000000" pitchFamily="18" charset="-128"/>
              </a:rPr>
              <a:t>-</a:t>
            </a:r>
            <a:r>
              <a:rPr lang="en-US" altLang="ja-JP" sz="1400" dirty="0">
                <a:solidFill>
                  <a:srgbClr val="D61417"/>
                </a:solidFill>
                <a:latin typeface="Calibri" panose="020F0502020204030204" pitchFamily="34" charset="0"/>
                <a:ea typeface="小塚明朝 Pr6N R" panose="02020400000000000000" pitchFamily="18" charset="-128"/>
                <a:cs typeface="Calibri" panose="020F0502020204030204" pitchFamily="34" charset="0"/>
              </a:rPr>
              <a:t>Create Value with Clients-</a:t>
            </a:r>
            <a:endParaRPr kumimoji="1" lang="ja-JP" altLang="en-US" sz="1400" dirty="0">
              <a:solidFill>
                <a:srgbClr val="D61417"/>
              </a:solidFill>
              <a:latin typeface="Calibri" panose="020F0502020204030204" pitchFamily="34" charset="0"/>
              <a:ea typeface="小塚明朝 Pr6N R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22536E64-759C-4F43-A2C5-39B8FBA8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451" y="625589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701B52A-A4FF-476B-B667-3C6F0FF90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41" y="2708233"/>
            <a:ext cx="1879814" cy="35950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49407" y="789918"/>
            <a:ext cx="5194992" cy="964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3300"/>
              </a:lnSpc>
            </a:pPr>
            <a:r>
              <a:rPr lang="ja-JP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ベトナムの最新建設コストと後悔しない</a:t>
            </a:r>
            <a:br>
              <a:rPr lang="en-US" altLang="ja-JP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</a:br>
            <a:r>
              <a:rPr lang="ja-JP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建築入札に向けて</a:t>
            </a:r>
          </a:p>
        </p:txBody>
      </p:sp>
      <p:pic>
        <p:nvPicPr>
          <p:cNvPr id="3" name="図 2" descr="屋内, 雪, 座る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F8BD2B38-DBB7-A0C6-6F67-D6B9E1D58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672" b="22674"/>
          <a:stretch/>
        </p:blipFill>
        <p:spPr>
          <a:xfrm>
            <a:off x="509451" y="1831706"/>
            <a:ext cx="5074904" cy="3636330"/>
          </a:xfrm>
          <a:prstGeom prst="rect">
            <a:avLst/>
          </a:prstGeom>
          <a:noFill/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0771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C086-2B19-99A3-CAB5-2FCD4025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81E097EA-7115-5B24-DA5D-40CE14653562}"/>
              </a:ext>
            </a:extLst>
          </p:cNvPr>
          <p:cNvGrpSpPr/>
          <p:nvPr/>
        </p:nvGrpSpPr>
        <p:grpSpPr>
          <a:xfrm>
            <a:off x="430709" y="1265566"/>
            <a:ext cx="3580984" cy="4361638"/>
            <a:chOff x="572501" y="1265566"/>
            <a:chExt cx="3580984" cy="4361638"/>
          </a:xfrm>
        </p:grpSpPr>
        <p:pic>
          <p:nvPicPr>
            <p:cNvPr id="24" name="図 23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E9F61558-A79E-3A12-0C5D-9F582469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01" y="1265566"/>
              <a:ext cx="3580984" cy="4361638"/>
            </a:xfrm>
            <a:prstGeom prst="rect">
              <a:avLst/>
            </a:prstGeom>
          </p:spPr>
        </p:pic>
        <p:sp>
          <p:nvSpPr>
            <p:cNvPr id="23" name="星: 5 pt 22">
              <a:extLst>
                <a:ext uri="{FF2B5EF4-FFF2-40B4-BE49-F238E27FC236}">
                  <a16:creationId xmlns:a16="http://schemas.microsoft.com/office/drawing/2014/main" id="{DF9F0B12-563B-82BC-97BF-E64AD909555F}"/>
                </a:ext>
              </a:extLst>
            </p:cNvPr>
            <p:cNvSpPr/>
            <p:nvPr/>
          </p:nvSpPr>
          <p:spPr>
            <a:xfrm>
              <a:off x="2278195" y="2553530"/>
              <a:ext cx="228094" cy="228094"/>
            </a:xfrm>
            <a:prstGeom prst="star5">
              <a:avLst/>
            </a:prstGeom>
            <a:solidFill>
              <a:srgbClr val="62A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星: 5 pt 24">
              <a:extLst>
                <a:ext uri="{FF2B5EF4-FFF2-40B4-BE49-F238E27FC236}">
                  <a16:creationId xmlns:a16="http://schemas.microsoft.com/office/drawing/2014/main" id="{6EDC61E2-9CA0-68BF-EE25-254EBBC76FE2}"/>
                </a:ext>
              </a:extLst>
            </p:cNvPr>
            <p:cNvSpPr/>
            <p:nvPr/>
          </p:nvSpPr>
          <p:spPr>
            <a:xfrm>
              <a:off x="1051279" y="3480316"/>
              <a:ext cx="228094" cy="228094"/>
            </a:xfrm>
            <a:prstGeom prst="star5">
              <a:avLst/>
            </a:prstGeom>
            <a:solidFill>
              <a:srgbClr val="C58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星: 5 pt 25">
              <a:extLst>
                <a:ext uri="{FF2B5EF4-FFF2-40B4-BE49-F238E27FC236}">
                  <a16:creationId xmlns:a16="http://schemas.microsoft.com/office/drawing/2014/main" id="{DC5263E2-D9A4-C60C-59DB-83D1B3A0750E}"/>
                </a:ext>
              </a:extLst>
            </p:cNvPr>
            <p:cNvSpPr/>
            <p:nvPr/>
          </p:nvSpPr>
          <p:spPr>
            <a:xfrm>
              <a:off x="1499268" y="3727051"/>
              <a:ext cx="228094" cy="228094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星: 5 pt 27">
              <a:extLst>
                <a:ext uri="{FF2B5EF4-FFF2-40B4-BE49-F238E27FC236}">
                  <a16:creationId xmlns:a16="http://schemas.microsoft.com/office/drawing/2014/main" id="{69F1E098-43BB-8724-2A74-9F48AB142F62}"/>
                </a:ext>
              </a:extLst>
            </p:cNvPr>
            <p:cNvSpPr/>
            <p:nvPr/>
          </p:nvSpPr>
          <p:spPr>
            <a:xfrm>
              <a:off x="1550634" y="4909466"/>
              <a:ext cx="228094" cy="228094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星: 5 pt 29">
              <a:extLst>
                <a:ext uri="{FF2B5EF4-FFF2-40B4-BE49-F238E27FC236}">
                  <a16:creationId xmlns:a16="http://schemas.microsoft.com/office/drawing/2014/main" id="{D5BB43BE-69CA-E686-AFB6-40A3C51BF9BB}"/>
                </a:ext>
              </a:extLst>
            </p:cNvPr>
            <p:cNvSpPr/>
            <p:nvPr/>
          </p:nvSpPr>
          <p:spPr>
            <a:xfrm>
              <a:off x="3797146" y="1762511"/>
              <a:ext cx="256669" cy="256669"/>
            </a:xfrm>
            <a:prstGeom prst="star5">
              <a:avLst/>
            </a:prstGeom>
            <a:noFill/>
            <a:ln>
              <a:solidFill>
                <a:srgbClr val="EBA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星: 5 pt 4">
              <a:extLst>
                <a:ext uri="{FF2B5EF4-FFF2-40B4-BE49-F238E27FC236}">
                  <a16:creationId xmlns:a16="http://schemas.microsoft.com/office/drawing/2014/main" id="{E6611968-2301-67EC-B519-6EBA2C3641AC}"/>
                </a:ext>
              </a:extLst>
            </p:cNvPr>
            <p:cNvSpPr/>
            <p:nvPr/>
          </p:nvSpPr>
          <p:spPr>
            <a:xfrm>
              <a:off x="3811433" y="1780622"/>
              <a:ext cx="228094" cy="228094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星: 5 pt 31">
              <a:extLst>
                <a:ext uri="{FF2B5EF4-FFF2-40B4-BE49-F238E27FC236}">
                  <a16:creationId xmlns:a16="http://schemas.microsoft.com/office/drawing/2014/main" id="{A4942ED0-428C-56F2-92CB-F08E4043850F}"/>
                </a:ext>
              </a:extLst>
            </p:cNvPr>
            <p:cNvSpPr/>
            <p:nvPr/>
          </p:nvSpPr>
          <p:spPr>
            <a:xfrm>
              <a:off x="1264827" y="4355426"/>
              <a:ext cx="256669" cy="256669"/>
            </a:xfrm>
            <a:prstGeom prst="star5">
              <a:avLst/>
            </a:prstGeom>
            <a:noFill/>
            <a:ln>
              <a:solidFill>
                <a:srgbClr val="EBA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星: 5 pt 26">
              <a:extLst>
                <a:ext uri="{FF2B5EF4-FFF2-40B4-BE49-F238E27FC236}">
                  <a16:creationId xmlns:a16="http://schemas.microsoft.com/office/drawing/2014/main" id="{E5CAE2E7-79D5-CD2A-3884-9D2F3D08C115}"/>
                </a:ext>
              </a:extLst>
            </p:cNvPr>
            <p:cNvSpPr/>
            <p:nvPr/>
          </p:nvSpPr>
          <p:spPr>
            <a:xfrm>
              <a:off x="1279114" y="4373423"/>
              <a:ext cx="228094" cy="228094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B98940-4883-C74B-2BF4-E35D7B3DE4B4}"/>
              </a:ext>
            </a:extLst>
          </p:cNvPr>
          <p:cNvCxnSpPr/>
          <p:nvPr/>
        </p:nvCxnSpPr>
        <p:spPr bwMode="auto">
          <a:xfrm flipH="1">
            <a:off x="4189215" y="1332437"/>
            <a:ext cx="2160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E9E322B-ED02-E531-030E-2450E9864912}"/>
              </a:ext>
            </a:extLst>
          </p:cNvPr>
          <p:cNvCxnSpPr>
            <a:endCxn id="5" idx="4"/>
          </p:cNvCxnSpPr>
          <p:nvPr/>
        </p:nvCxnSpPr>
        <p:spPr bwMode="auto">
          <a:xfrm flipH="1">
            <a:off x="3897735" y="1331703"/>
            <a:ext cx="299092" cy="536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65E9D7B-A12F-93C2-61D3-B00609DA22A8}"/>
              </a:ext>
            </a:extLst>
          </p:cNvPr>
          <p:cNvCxnSpPr/>
          <p:nvPr/>
        </p:nvCxnSpPr>
        <p:spPr bwMode="auto">
          <a:xfrm flipH="1">
            <a:off x="4211962" y="2289808"/>
            <a:ext cx="1752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C8B6BF2-C442-BA5D-6847-CB670551168F}"/>
              </a:ext>
            </a:extLst>
          </p:cNvPr>
          <p:cNvCxnSpPr>
            <a:cxnSpLocks/>
            <a:endCxn id="26" idx="4"/>
          </p:cNvCxnSpPr>
          <p:nvPr/>
        </p:nvCxnSpPr>
        <p:spPr bwMode="auto">
          <a:xfrm flipH="1">
            <a:off x="1585570" y="2289808"/>
            <a:ext cx="2626392" cy="1524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4873925-5731-572E-9800-768528E65DAB}"/>
              </a:ext>
            </a:extLst>
          </p:cNvPr>
          <p:cNvCxnSpPr>
            <a:cxnSpLocks/>
            <a:endCxn id="27" idx="4"/>
          </p:cNvCxnSpPr>
          <p:nvPr/>
        </p:nvCxnSpPr>
        <p:spPr bwMode="auto">
          <a:xfrm flipH="1">
            <a:off x="1365416" y="3251599"/>
            <a:ext cx="2859802" cy="1208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E9E9B87-21DF-2E03-FBA4-027471E6285B}"/>
              </a:ext>
            </a:extLst>
          </p:cNvPr>
          <p:cNvCxnSpPr>
            <a:endCxn id="28" idx="4"/>
          </p:cNvCxnSpPr>
          <p:nvPr/>
        </p:nvCxnSpPr>
        <p:spPr bwMode="auto">
          <a:xfrm flipH="1">
            <a:off x="1636936" y="4355045"/>
            <a:ext cx="2588282" cy="641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AC9F67D2-5F99-8148-72F5-174A21FE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CM Plus group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DCAE5F-D65A-F278-4BC7-01D58F1A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CECB365-69D9-0ACD-CBF5-10A3CD43C68E}"/>
              </a:ext>
            </a:extLst>
          </p:cNvPr>
          <p:cNvCxnSpPr/>
          <p:nvPr/>
        </p:nvCxnSpPr>
        <p:spPr bwMode="auto">
          <a:xfrm flipH="1">
            <a:off x="4225218" y="3251599"/>
            <a:ext cx="1620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D6E52EA2-9062-AA39-1793-A7AC9FC8C931}"/>
              </a:ext>
            </a:extLst>
          </p:cNvPr>
          <p:cNvCxnSpPr/>
          <p:nvPr/>
        </p:nvCxnSpPr>
        <p:spPr bwMode="auto">
          <a:xfrm flipH="1">
            <a:off x="4229777" y="4355045"/>
            <a:ext cx="162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4F49860-404E-4DB4-F3E8-F4C95B78454F}"/>
              </a:ext>
            </a:extLst>
          </p:cNvPr>
          <p:cNvSpPr/>
          <p:nvPr/>
        </p:nvSpPr>
        <p:spPr>
          <a:xfrm>
            <a:off x="4310785" y="1224483"/>
            <a:ext cx="45728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Yokohama Grand Central (YGC)</a:t>
            </a:r>
          </a:p>
          <a:p>
            <a:r>
              <a:rPr lang="ja-JP" altLang="en-US" sz="9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 Plus Corporation</a:t>
            </a:r>
            <a:endParaRPr lang="ja-JP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8000"/>
            <a:r>
              <a:rPr lang="en-US" altLang="ja-JP" sz="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Minatomirai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Grand Central tower 6F,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4-6-2,Minatomirai, Nishi-</a:t>
            </a:r>
            <a:r>
              <a:rPr lang="en-US" altLang="ja-JP" sz="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ku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Yokohama 220-0012,Japan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 : 045-222-8710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 : 045-222-8717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https://cm-plus.co.jp/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Saigon Operation Center(SOC)</a:t>
            </a:r>
          </a:p>
          <a:p>
            <a:r>
              <a:rPr lang="ja-JP" altLang="en-US" sz="9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 Plus Vietnam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Co,. Ltd.</a:t>
            </a:r>
          </a:p>
          <a:p>
            <a:pPr marL="468000"/>
            <a:r>
              <a:rPr lang="en-US" altLang="ja-JP" sz="900" dirty="0"/>
              <a:t>Room 901A, 9F, The Grace Tower, 71 Hoang Van Thai, Quarter 1, Tan Phu Ward, District 7, Ho Chi Minh City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 :  +84-28-5413-7860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 : +84-28-5413-7864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https://cm-plus.vn/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Singapore Group Central (SGC)</a:t>
            </a:r>
          </a:p>
          <a:p>
            <a:r>
              <a:rPr lang="en-US" altLang="ja-JP" sz="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 Plus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Singapore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Pte. Ltd.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 North </a:t>
            </a:r>
            <a:r>
              <a:rPr lang="en-US" altLang="ja-JP" sz="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Buona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Vista Drive, #08-09 (@Servcorp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Metropolis Tower 2, Singapore 138589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 :  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65-6808-7840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https://cm-plus.com/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Jakarta Operation Center(JOC) </a:t>
            </a:r>
          </a:p>
          <a:p>
            <a:r>
              <a:rPr lang="ja-JP" altLang="en-US" sz="9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PT.CMPLUS CONSULTING INDONESIA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Kirana Two Office Tower,10F-Unit A, </a:t>
            </a:r>
          </a:p>
          <a:p>
            <a:pPr marL="468000"/>
            <a:r>
              <a:rPr lang="en-US" altLang="ja-JP" sz="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JI.Boulevard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Timur No. 88, Kelapa Gading,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Jakarta Utara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14250, Republic of Indonesia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 :  +62-21-2960-8305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Fax : +62-21-2960-8306</a:t>
            </a:r>
          </a:p>
          <a:p>
            <a:pPr marL="468000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https://cm-plus.co.id/</a:t>
            </a:r>
          </a:p>
          <a:p>
            <a:endParaRPr lang="en-US" altLang="ja-JP" sz="1000" dirty="0"/>
          </a:p>
          <a:p>
            <a:r>
              <a:rPr lang="ja-JP" altLang="en-US" sz="1400" dirty="0">
                <a:solidFill>
                  <a:srgbClr val="62A8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lang="vi-VN" altLang="ja-JP" sz="1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China Liaison office</a:t>
            </a:r>
            <a:endParaRPr lang="ja-JP" altLang="en-US" sz="1000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/>
          </a:p>
          <a:p>
            <a:r>
              <a:rPr lang="ja-JP" altLang="en-US" sz="1600" dirty="0">
                <a:solidFill>
                  <a:srgbClr val="C586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lang="vi-VN" altLang="ja-JP" sz="1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Thai liaison office</a:t>
            </a:r>
            <a:endParaRPr lang="ja-JP" altLang="en-US" sz="1000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8956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B1439-587E-474A-062C-B0ECD636D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A530CF-B3A4-44C5-B5CB-E8BF283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56818"/>
            <a:ext cx="7970807" cy="510366"/>
          </a:xfr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ja-JP" altLang="en-US" b="1" kern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本日の説明内容</a:t>
            </a:r>
          </a:p>
        </p:txBody>
      </p:sp>
      <p:sp>
        <p:nvSpPr>
          <p:cNvPr id="120" name="スライド番号プレースホルダー 3">
            <a:extLst>
              <a:ext uri="{FF2B5EF4-FFF2-40B4-BE49-F238E27FC236}">
                <a16:creationId xmlns:a16="http://schemas.microsoft.com/office/drawing/2014/main" id="{7C2A60C2-EF69-F743-03CA-5AFFCA83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802" y="6540642"/>
            <a:ext cx="378518" cy="196859"/>
          </a:xfrm>
        </p:spPr>
        <p:txBody>
          <a:bodyPr vert="horz" lIns="91429" tIns="45715" rIns="91429" bIns="45715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D9AE7CB-5E4B-4486-8228-0DE50231256E}" type="slidenum">
              <a:rPr lang="ja-JP" altLang="en-US" sz="7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ja-JP" altLang="en-US" sz="700"/>
          </a:p>
        </p:txBody>
      </p:sp>
      <p:graphicFrame>
        <p:nvGraphicFramePr>
          <p:cNvPr id="122" name="テキスト ボックス 2">
            <a:extLst>
              <a:ext uri="{FF2B5EF4-FFF2-40B4-BE49-F238E27FC236}">
                <a16:creationId xmlns:a16="http://schemas.microsoft.com/office/drawing/2014/main" id="{DA41241B-C517-B42D-D48D-AE0D53783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26355"/>
              </p:ext>
            </p:extLst>
          </p:nvPr>
        </p:nvGraphicFramePr>
        <p:xfrm>
          <a:off x="747252" y="1415845"/>
          <a:ext cx="7277104" cy="328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直線コネクタ 7">
            <a:extLst>
              <a:ext uri="{FF2B5EF4-FFF2-40B4-BE49-F238E27FC236}">
                <a16:creationId xmlns:a16="http://schemas.microsoft.com/office/drawing/2014/main" id="{FD11BFFB-1799-FC63-1385-331EA195346B}"/>
              </a:ext>
            </a:extLst>
          </p:cNvPr>
          <p:cNvSpPr/>
          <p:nvPr/>
        </p:nvSpPr>
        <p:spPr>
          <a:xfrm flipV="1">
            <a:off x="747253" y="4687651"/>
            <a:ext cx="7277104" cy="1769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91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ECE6F-9DAD-CE61-0018-DE5497A7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5D3687A-8033-B164-C3EF-5BF9D70E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ベトナム建設市場の概要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5F34CD-7055-331C-8154-0CD9EC9F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28AD46-0F81-59CD-067B-24074D277E28}"/>
              </a:ext>
            </a:extLst>
          </p:cNvPr>
          <p:cNvSpPr txBox="1"/>
          <p:nvPr/>
        </p:nvSpPr>
        <p:spPr>
          <a:xfrm>
            <a:off x="727484" y="1091554"/>
            <a:ext cx="7154014" cy="33855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「不動産市況の遅れによる建設業界への影響」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F6114F-C50B-B066-8392-5154C51199C6}"/>
              </a:ext>
            </a:extLst>
          </p:cNvPr>
          <p:cNvSpPr txBox="1"/>
          <p:nvPr/>
        </p:nvSpPr>
        <p:spPr>
          <a:xfrm>
            <a:off x="834346" y="4963385"/>
            <a:ext cx="7609945" cy="33855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「鉄鋼価格下落による工場建設の好機」</a:t>
            </a:r>
            <a:endParaRPr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70F61B-9A8A-B442-0197-B3D3563B6221}"/>
              </a:ext>
            </a:extLst>
          </p:cNvPr>
          <p:cNvSpPr txBox="1"/>
          <p:nvPr/>
        </p:nvSpPr>
        <p:spPr>
          <a:xfrm>
            <a:off x="844828" y="2516895"/>
            <a:ext cx="7154014" cy="33855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「ベトナムの交通網建設計画と資材不足の課題」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3F1FB4-52A7-5036-DB47-D122D278596D}"/>
              </a:ext>
            </a:extLst>
          </p:cNvPr>
          <p:cNvSpPr txBox="1"/>
          <p:nvPr/>
        </p:nvSpPr>
        <p:spPr>
          <a:xfrm>
            <a:off x="1017846" y="4255502"/>
            <a:ext cx="8126153" cy="561692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価格上昇の背景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ロシア・ウクライナ戦争と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COVID-19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後の中国市場回復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年末～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年初）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価格下落の要因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中国の鉄鋼需要急減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A573DF9-2C84-F2C2-1012-1EF37EA2662F}"/>
              </a:ext>
            </a:extLst>
          </p:cNvPr>
          <p:cNvSpPr txBox="1"/>
          <p:nvPr/>
        </p:nvSpPr>
        <p:spPr>
          <a:xfrm>
            <a:off x="1017846" y="1468590"/>
            <a:ext cx="7290129" cy="915507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 marL="0" lvl="1">
              <a:lnSpc>
                <a:spcPts val="2200"/>
              </a:lnSpc>
              <a:buFont typeface="+mj-lt"/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不動産市況の回復遅れ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主要プロジェクトが延期・延長</a:t>
            </a:r>
          </a:p>
          <a:p>
            <a:pPr marL="0" lvl="1">
              <a:lnSpc>
                <a:spcPts val="2200"/>
              </a:lnSpc>
              <a:buFont typeface="+mj-lt"/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建設資材の需要減少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セメント、ガラス、タイルの需要が低下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>
              <a:lnSpc>
                <a:spcPts val="2200"/>
              </a:lnSpc>
              <a:buFont typeface="+mj-lt"/>
              <a:buAutoNum type="arabicPeriod"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供給過剰と工場の対応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国内需要を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％上回り一部の生産ラインを停止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B4D589-77EB-99AF-FDE6-30ECFC012271}"/>
              </a:ext>
            </a:extLst>
          </p:cNvPr>
          <p:cNvSpPr txBox="1"/>
          <p:nvPr/>
        </p:nvSpPr>
        <p:spPr>
          <a:xfrm>
            <a:off x="1017845" y="2809627"/>
            <a:ext cx="7995526" cy="903837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Font typeface="+mj-lt"/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政府の優先事項と開発計画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交通網建設を社会経済発展の重要要素、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プロジェクト着工予定</a:t>
            </a:r>
          </a:p>
          <a:p>
            <a:pPr>
              <a:lnSpc>
                <a:spcPts val="2200"/>
              </a:lnSpc>
              <a:buFont typeface="+mj-lt"/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資材不足の懸念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砂、砂利、アスファルトなどが不足</a:t>
            </a:r>
          </a:p>
          <a:p>
            <a:pPr>
              <a:lnSpc>
                <a:spcPts val="2200"/>
              </a:lnSpc>
              <a:buFont typeface="+mj-lt"/>
              <a:buAutoNum type="arabicPeriod"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価格安定と将来のリスク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: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価格安定政策により現在は安定だが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FA970E-D981-27C8-7C78-2C04FAD9A653}"/>
              </a:ext>
            </a:extLst>
          </p:cNvPr>
          <p:cNvSpPr txBox="1"/>
          <p:nvPr/>
        </p:nvSpPr>
        <p:spPr>
          <a:xfrm>
            <a:off x="834346" y="3950817"/>
            <a:ext cx="7154014" cy="33855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「鉄鋼価格の変動要因と現状」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E46BDB-7F76-BFAC-9651-AD5ADB427869}"/>
              </a:ext>
            </a:extLst>
          </p:cNvPr>
          <p:cNvSpPr txBox="1"/>
          <p:nvPr/>
        </p:nvSpPr>
        <p:spPr>
          <a:xfrm>
            <a:off x="1017846" y="5314957"/>
            <a:ext cx="7995525" cy="8449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鉄鋼の重要性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機械設備製造と工場建設の主要原料</a:t>
            </a:r>
          </a:p>
          <a:p>
            <a:pPr>
              <a:lnSpc>
                <a:spcPts val="2000"/>
              </a:lnSpc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価格下落の影響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建設需要低迷により鉄鋼価格が下落、工場建設単価が低下</a:t>
            </a:r>
          </a:p>
          <a:p>
            <a:pPr>
              <a:lnSpc>
                <a:spcPts val="2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投資の好機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: 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工場の新築、改修、修繕、アップグレードに適したタイミング</a:t>
            </a:r>
          </a:p>
        </p:txBody>
      </p:sp>
    </p:spTree>
    <p:extLst>
      <p:ext uri="{BB962C8B-B14F-4D97-AF65-F5344CB8AC3E}">
        <p14:creationId xmlns:p14="http://schemas.microsoft.com/office/powerpoint/2010/main" val="381978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AD6DC-9A28-B4A4-6F8B-FE0F6779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5375A87-12C4-0790-0CEC-DB5983ED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ベトナム建設市場の概要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C8F9B1D-775C-B1C9-1BE5-A7ACB919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A1B8AA0-D5DF-5D25-F1CF-8DEAA25C3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39740"/>
              </p:ext>
            </p:extLst>
          </p:nvPr>
        </p:nvGraphicFramePr>
        <p:xfrm>
          <a:off x="357188" y="914929"/>
          <a:ext cx="8303423" cy="523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62516-F441-94D4-5318-4A5FE9492CFD}"/>
              </a:ext>
            </a:extLst>
          </p:cNvPr>
          <p:cNvSpPr txBox="1"/>
          <p:nvPr/>
        </p:nvSpPr>
        <p:spPr>
          <a:xfrm>
            <a:off x="6817948" y="5123506"/>
            <a:ext cx="1633460" cy="153888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レンガ (180x80x80-M75)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AEDD70-0101-685C-93F4-5364E20A64E4}"/>
              </a:ext>
            </a:extLst>
          </p:cNvPr>
          <p:cNvSpPr txBox="1"/>
          <p:nvPr/>
        </p:nvSpPr>
        <p:spPr>
          <a:xfrm>
            <a:off x="3973513" y="5545929"/>
            <a:ext cx="1785745" cy="153888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メタルシート(AZ100, 0.5mm)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CB6E497-92BB-34F1-34ED-B5586D714023}"/>
              </a:ext>
            </a:extLst>
          </p:cNvPr>
          <p:cNvGrpSpPr/>
          <p:nvPr/>
        </p:nvGrpSpPr>
        <p:grpSpPr>
          <a:xfrm>
            <a:off x="5778443" y="1505618"/>
            <a:ext cx="1766983" cy="376363"/>
            <a:chOff x="7378700" y="1664104"/>
            <a:chExt cx="1766983" cy="37636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7AC2D16-3A46-A902-93E9-5E18E9AFA2CC}"/>
                </a:ext>
              </a:extLst>
            </p:cNvPr>
            <p:cNvSpPr txBox="1"/>
            <p:nvPr/>
          </p:nvSpPr>
          <p:spPr>
            <a:xfrm>
              <a:off x="7441690" y="1664104"/>
              <a:ext cx="1703993" cy="153888"/>
            </a:xfrm>
            <a:prstGeom prst="rect">
              <a:avLst/>
            </a:prstGeom>
            <a:noFill/>
            <a:ln w="19050" cmpd="dbl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鉄筋 (d12-d32) (CB300V)</a:t>
              </a: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2159E0-FF3B-08BF-45BA-D6FA831CA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8700" y="1802603"/>
              <a:ext cx="158749" cy="2378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318635-F417-A641-81DC-F78347833859}"/>
              </a:ext>
            </a:extLst>
          </p:cNvPr>
          <p:cNvGrpSpPr/>
          <p:nvPr/>
        </p:nvGrpSpPr>
        <p:grpSpPr>
          <a:xfrm>
            <a:off x="1336096" y="2431815"/>
            <a:ext cx="1014701" cy="338492"/>
            <a:chOff x="4841985" y="2164931"/>
            <a:chExt cx="1014701" cy="33849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06143D2-98BB-A040-EC4B-03C9B449FC4F}"/>
                </a:ext>
              </a:extLst>
            </p:cNvPr>
            <p:cNvSpPr txBox="1"/>
            <p:nvPr/>
          </p:nvSpPr>
          <p:spPr>
            <a:xfrm>
              <a:off x="4841985" y="2164931"/>
              <a:ext cx="1014701" cy="153888"/>
            </a:xfrm>
            <a:prstGeom prst="rect">
              <a:avLst/>
            </a:prstGeom>
            <a:noFill/>
            <a:ln w="19050" cmpd="dbl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セメント (PCB40)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ED871BD-EA69-4FDC-BCB3-5B772019E5DC}"/>
                </a:ext>
              </a:extLst>
            </p:cNvPr>
            <p:cNvCxnSpPr>
              <a:cxnSpLocks/>
            </p:cNvCxnSpPr>
            <p:nvPr/>
          </p:nvCxnSpPr>
          <p:spPr>
            <a:xfrm>
              <a:off x="5244914" y="2303430"/>
              <a:ext cx="113808" cy="1999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9804049-A623-B949-6581-02362114D4BC}"/>
              </a:ext>
            </a:extLst>
          </p:cNvPr>
          <p:cNvGrpSpPr/>
          <p:nvPr/>
        </p:nvGrpSpPr>
        <p:grpSpPr>
          <a:xfrm>
            <a:off x="2347206" y="3309765"/>
            <a:ext cx="1224694" cy="377976"/>
            <a:chOff x="6501203" y="2849033"/>
            <a:chExt cx="1224694" cy="377976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EAC4551-6ED4-1C8F-3781-A7E24A394F5F}"/>
                </a:ext>
              </a:extLst>
            </p:cNvPr>
            <p:cNvSpPr txBox="1"/>
            <p:nvPr/>
          </p:nvSpPr>
          <p:spPr>
            <a:xfrm>
              <a:off x="6501203" y="3073121"/>
              <a:ext cx="1224694" cy="153888"/>
            </a:xfrm>
            <a:prstGeom prst="rect">
              <a:avLst/>
            </a:prstGeom>
            <a:noFill/>
            <a:ln w="19050" cmpd="dbl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コンクリート (20M</a:t>
              </a:r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a)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5E96AA9-4AE7-5F26-4D60-DCDDC405B447}"/>
                </a:ext>
              </a:extLst>
            </p:cNvPr>
            <p:cNvCxnSpPr>
              <a:cxnSpLocks/>
            </p:cNvCxnSpPr>
            <p:nvPr/>
          </p:nvCxnSpPr>
          <p:spPr>
            <a:xfrm>
              <a:off x="6501203" y="2849033"/>
              <a:ext cx="125477" cy="2394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517410-32FD-68D5-7B89-FD21D11C166C}"/>
              </a:ext>
            </a:extLst>
          </p:cNvPr>
          <p:cNvSpPr txBox="1"/>
          <p:nvPr/>
        </p:nvSpPr>
        <p:spPr>
          <a:xfrm>
            <a:off x="1068245" y="4256939"/>
            <a:ext cx="1669027" cy="153888"/>
          </a:xfrm>
          <a:prstGeom prst="rect">
            <a:avLst/>
          </a:prstGeom>
          <a:noFill/>
          <a:ln w="19050" cmpd="dbl"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労働者 (level 6/7)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CF900B7-C4D5-7BB6-A419-69888C3196AD}"/>
              </a:ext>
            </a:extLst>
          </p:cNvPr>
          <p:cNvCxnSpPr>
            <a:cxnSpLocks/>
          </p:cNvCxnSpPr>
          <p:nvPr/>
        </p:nvCxnSpPr>
        <p:spPr>
          <a:xfrm flipH="1">
            <a:off x="1213882" y="4452825"/>
            <a:ext cx="161109" cy="5458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7E68CC-0559-910B-03F9-0E49375833F0}"/>
              </a:ext>
            </a:extLst>
          </p:cNvPr>
          <p:cNvSpPr txBox="1"/>
          <p:nvPr/>
        </p:nvSpPr>
        <p:spPr>
          <a:xfrm>
            <a:off x="2126203" y="4509387"/>
            <a:ext cx="814325" cy="153888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砂 (0x5mm)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56ECF0D-0827-4A3F-A1A9-06E9957D454D}"/>
              </a:ext>
            </a:extLst>
          </p:cNvPr>
          <p:cNvCxnSpPr>
            <a:cxnSpLocks/>
          </p:cNvCxnSpPr>
          <p:nvPr/>
        </p:nvCxnSpPr>
        <p:spPr>
          <a:xfrm flipH="1">
            <a:off x="2013921" y="4678657"/>
            <a:ext cx="285835" cy="3882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BC8066-7215-63BA-52A6-9203E29C8B0E}"/>
              </a:ext>
            </a:extLst>
          </p:cNvPr>
          <p:cNvSpPr txBox="1"/>
          <p:nvPr/>
        </p:nvSpPr>
        <p:spPr>
          <a:xfrm>
            <a:off x="2848584" y="4729447"/>
            <a:ext cx="1115690" cy="153888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10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砂利 (10x20mm)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5A6BE37-E0A0-FF3B-F3BD-2A6BF20CDF4B}"/>
              </a:ext>
            </a:extLst>
          </p:cNvPr>
          <p:cNvCxnSpPr>
            <a:cxnSpLocks/>
          </p:cNvCxnSpPr>
          <p:nvPr/>
        </p:nvCxnSpPr>
        <p:spPr>
          <a:xfrm flipH="1">
            <a:off x="2961156" y="4920684"/>
            <a:ext cx="118286" cy="2280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5B4FE62-1E77-775A-8575-8DE162280451}"/>
              </a:ext>
            </a:extLst>
          </p:cNvPr>
          <p:cNvCxnSpPr>
            <a:cxnSpLocks/>
          </p:cNvCxnSpPr>
          <p:nvPr/>
        </p:nvCxnSpPr>
        <p:spPr>
          <a:xfrm>
            <a:off x="3665950" y="5429897"/>
            <a:ext cx="307563" cy="1160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4281933-B7F4-FEF1-B227-5523E9BB2942}"/>
              </a:ext>
            </a:extLst>
          </p:cNvPr>
          <p:cNvCxnSpPr>
            <a:cxnSpLocks/>
          </p:cNvCxnSpPr>
          <p:nvPr/>
        </p:nvCxnSpPr>
        <p:spPr>
          <a:xfrm flipH="1" flipV="1">
            <a:off x="7576457" y="5277394"/>
            <a:ext cx="114841" cy="17513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5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AB83-3658-A503-E5B2-17391632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89A4D8BD-B57B-75A1-2593-350392840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226820"/>
              </p:ext>
            </p:extLst>
          </p:nvPr>
        </p:nvGraphicFramePr>
        <p:xfrm>
          <a:off x="3280951" y="882572"/>
          <a:ext cx="5457999" cy="380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EB9923FC-9388-CA36-5A4E-59B2CBD6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ホーチミンエリアの建設コストの推移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C3D05D2-C71D-EEFB-0E3F-67E3BD98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085F22-E176-E2B5-7559-E0EC669D61EF}"/>
              </a:ext>
            </a:extLst>
          </p:cNvPr>
          <p:cNvSpPr txBox="1"/>
          <p:nvPr/>
        </p:nvSpPr>
        <p:spPr>
          <a:xfrm>
            <a:off x="545146" y="1155952"/>
            <a:ext cx="3026092" cy="1930400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建設コスト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産業施設の建設コスト：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2021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4Q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をピークに下降傾向　（ホーチミンエリア）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対前年比　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年時の提示価格は平均下降傾向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一方で、南部の工業団地土地価格は上昇傾向・サプライ減少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B67098A-CCF2-70B5-D6B8-829A7E688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15002"/>
              </p:ext>
            </p:extLst>
          </p:nvPr>
        </p:nvGraphicFramePr>
        <p:xfrm>
          <a:off x="714895" y="4635426"/>
          <a:ext cx="8223706" cy="16252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2079569608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2105495490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3959771791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3419292709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801871487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269386112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578681435"/>
                    </a:ext>
                  </a:extLst>
                </a:gridCol>
                <a:gridCol w="783958">
                  <a:extLst>
                    <a:ext uri="{9D8B030D-6E8A-4147-A177-3AD203B41FA5}">
                      <a16:colId xmlns:a16="http://schemas.microsoft.com/office/drawing/2014/main" val="538566780"/>
                    </a:ext>
                  </a:extLst>
                </a:gridCol>
              </a:tblGrid>
              <a:tr h="185283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u="none" strike="noStrike" dirty="0">
                          <a:effectLst/>
                        </a:rPr>
                        <a:t>　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4Q 2023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453091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</a:t>
                      </a:r>
                      <a:r>
                        <a:rPr lang="en-US" altLang="ja-JP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商業施設</a:t>
                      </a:r>
                      <a:endParaRPr lang="en-US" sz="900" b="1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754716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オフィス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商業施設：中層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高層オフィス（平均的な品質）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735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855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755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875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760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880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746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864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774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895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763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873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745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852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36055966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- 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中層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高層、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MEP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（機械・電気・配管）を含む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984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1,214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1,021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1,260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1,024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1,261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1,005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1,239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1,060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1,308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1,087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1,337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1,062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1,308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457499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オフィス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商業施設：高層、プレミアム品質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850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1,160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870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1,185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877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1,195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861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1,173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892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1,216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880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1,186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859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1,157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38788724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- 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高層、</a:t>
                      </a:r>
                      <a:r>
                        <a:rPr lang="en-US" altLang="ja-JP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MEP</a:t>
                      </a: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を含む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1,099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1,519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1,136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1,570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1,141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1,576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1,120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1,548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1,178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1,629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1,204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1,650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1,176 </a:t>
                      </a:r>
                      <a:r>
                        <a:rPr lang="ja-JP" altLang="en-US" sz="900" u="none" strike="noStrike" dirty="0">
                          <a:effectLst/>
                        </a:rPr>
                        <a:t>～</a:t>
                      </a:r>
                      <a:r>
                        <a:rPr lang="ja-JP" alt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altLang="ja-JP" sz="900" u="none" strike="noStrike" dirty="0">
                          <a:effectLst/>
                        </a:rPr>
                        <a:t>1,613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40444450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2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産業施設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15595139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r>
                        <a:rPr lang="ja-JP" altLang="en-US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産業ユニット外装のみ（従来型の単層建物）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305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380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310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390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312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393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306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386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317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400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314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391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306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381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23792815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- </a:t>
                      </a:r>
                      <a:r>
                        <a:rPr lang="ja-JP" altLang="en-US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産業ユニット</a:t>
                      </a:r>
                      <a:r>
                        <a:rPr lang="en-US" altLang="ja-JP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 MEP</a:t>
                      </a:r>
                      <a:r>
                        <a:rPr lang="ja-JP" altLang="en-US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を含む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555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844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564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867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567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873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556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858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576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889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571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869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556 </a:t>
                      </a:r>
                      <a:r>
                        <a:rPr lang="ja-JP" altLang="en-US" sz="900" u="none" strike="noStrike" dirty="0">
                          <a:effectLst/>
                        </a:rPr>
                        <a:t>～ </a:t>
                      </a:r>
                      <a:r>
                        <a:rPr lang="en-US" altLang="ja-JP" sz="900" u="none" strike="noStrike" dirty="0">
                          <a:effectLst/>
                        </a:rPr>
                        <a:t>847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724" marR="3724" marT="3724" marB="0" anchor="ctr"/>
                </a:tc>
                <a:extLst>
                  <a:ext uri="{0D108BD9-81ED-4DB2-BD59-A6C34878D82A}">
                    <a16:rowId xmlns:a16="http://schemas.microsoft.com/office/drawing/2014/main" val="409441970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2B85C5-4A2B-EE62-16DC-BC91D00F4FD4}"/>
              </a:ext>
            </a:extLst>
          </p:cNvPr>
          <p:cNvSpPr txBox="1"/>
          <p:nvPr/>
        </p:nvSpPr>
        <p:spPr>
          <a:xfrm>
            <a:off x="7946855" y="4439964"/>
            <a:ext cx="927562" cy="21544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USD/m</a:t>
            </a:r>
            <a:r>
              <a:rPr lang="en-US" altLang="ja-JP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CFA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9B72B9-3A74-BFD5-AB30-DF64A2E1CE5B}"/>
              </a:ext>
            </a:extLst>
          </p:cNvPr>
          <p:cNvSpPr txBox="1"/>
          <p:nvPr/>
        </p:nvSpPr>
        <p:spPr>
          <a:xfrm>
            <a:off x="3416419" y="6247872"/>
            <a:ext cx="5457998" cy="200056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https://www.arcadis.com/en/knowledge-hub/perspectives/asia/research-and-publications/construction-cost-handbook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F48E60-DC98-4CBD-5E0F-3CD1041F5B8C}"/>
              </a:ext>
            </a:extLst>
          </p:cNvPr>
          <p:cNvSpPr txBox="1"/>
          <p:nvPr/>
        </p:nvSpPr>
        <p:spPr>
          <a:xfrm>
            <a:off x="2194560" y="6247872"/>
            <a:ext cx="1305099" cy="230832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ARCADIS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社資料参照</a:t>
            </a:r>
            <a:endParaRPr lang="ja-JP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3B6B09-A0CB-45AF-A8FE-BE5B7540D364}"/>
              </a:ext>
            </a:extLst>
          </p:cNvPr>
          <p:cNvSpPr txBox="1"/>
          <p:nvPr/>
        </p:nvSpPr>
        <p:spPr>
          <a:xfrm>
            <a:off x="6490212" y="2693055"/>
            <a:ext cx="2390078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オフィス/商業施設：中層/高層オフィス（平均的な品質）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52F15B-8570-52A6-8142-774C67F80FEB}"/>
              </a:ext>
            </a:extLst>
          </p:cNvPr>
          <p:cNvSpPr txBox="1"/>
          <p:nvPr/>
        </p:nvSpPr>
        <p:spPr>
          <a:xfrm>
            <a:off x="6887616" y="1923213"/>
            <a:ext cx="1922001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中層/高層、MEP（機械・電気・配管）を含む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7ED54C-BB18-6D69-8A42-20FBC1259E74}"/>
              </a:ext>
            </a:extLst>
          </p:cNvPr>
          <p:cNvSpPr txBox="1"/>
          <p:nvPr/>
        </p:nvSpPr>
        <p:spPr>
          <a:xfrm>
            <a:off x="7096340" y="2277261"/>
            <a:ext cx="1697581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オフィス/商業施設：高層、プレミアム品質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0C80AE-D183-393C-5C4F-0D42AA7D4CC6}"/>
              </a:ext>
            </a:extLst>
          </p:cNvPr>
          <p:cNvSpPr txBox="1"/>
          <p:nvPr/>
        </p:nvSpPr>
        <p:spPr>
          <a:xfrm>
            <a:off x="7734274" y="1525535"/>
            <a:ext cx="746999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高層、MEPを含む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EF2FD7-091A-AB7C-59E2-20AEFEAA0F86}"/>
              </a:ext>
            </a:extLst>
          </p:cNvPr>
          <p:cNvSpPr txBox="1"/>
          <p:nvPr/>
        </p:nvSpPr>
        <p:spPr>
          <a:xfrm>
            <a:off x="6889704" y="3625453"/>
            <a:ext cx="1986121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産業ユニット：外装のみ（従来型の単層建物）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39019C-9E47-BBB6-CF39-C2A460E37D22}"/>
              </a:ext>
            </a:extLst>
          </p:cNvPr>
          <p:cNvSpPr txBox="1"/>
          <p:nvPr/>
        </p:nvSpPr>
        <p:spPr>
          <a:xfrm>
            <a:off x="7734274" y="3186603"/>
            <a:ext cx="1072409" cy="123111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産業ユニット：MEPを含む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B0CB07-72CF-6A9A-EE6C-20266954B4CF}"/>
              </a:ext>
            </a:extLst>
          </p:cNvPr>
          <p:cNvSpPr txBox="1"/>
          <p:nvPr/>
        </p:nvSpPr>
        <p:spPr>
          <a:xfrm>
            <a:off x="606926" y="3601202"/>
            <a:ext cx="3026092" cy="276999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工場の増築・新築には良い機会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ADDA2344-288F-4223-6557-EA2D35D300F0}"/>
              </a:ext>
            </a:extLst>
          </p:cNvPr>
          <p:cNvSpPr/>
          <p:nvPr/>
        </p:nvSpPr>
        <p:spPr>
          <a:xfrm>
            <a:off x="1666232" y="3048552"/>
            <a:ext cx="635000" cy="2761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5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5CED-5138-EE5E-FBD0-7F90DB0A2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7">
            <a:extLst>
              <a:ext uri="{FF2B5EF4-FFF2-40B4-BE49-F238E27FC236}">
                <a16:creationId xmlns:a16="http://schemas.microsoft.com/office/drawing/2014/main" id="{59C2D830-B42F-4613-B86D-B9C69570C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68" y="1372200"/>
            <a:ext cx="660400" cy="252000"/>
          </a:xfrm>
          <a:prstGeom prst="hexagon">
            <a:avLst>
              <a:gd name="adj" fmla="val 10924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概念計画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B672288-96D6-4668-4D39-A104494167C0}"/>
              </a:ext>
            </a:extLst>
          </p:cNvPr>
          <p:cNvSpPr/>
          <p:nvPr/>
        </p:nvSpPr>
        <p:spPr>
          <a:xfrm>
            <a:off x="2791603" y="3709820"/>
            <a:ext cx="6052457" cy="432000"/>
          </a:xfrm>
          <a:custGeom>
            <a:avLst/>
            <a:gdLst>
              <a:gd name="connsiteX0" fmla="*/ 0 w 6052457"/>
              <a:gd name="connsiteY0" fmla="*/ 0 h 792480"/>
              <a:gd name="connsiteX1" fmla="*/ 121920 w 6052457"/>
              <a:gd name="connsiteY1" fmla="*/ 95794 h 792480"/>
              <a:gd name="connsiteX2" fmla="*/ 243840 w 6052457"/>
              <a:gd name="connsiteY2" fmla="*/ 156754 h 792480"/>
              <a:gd name="connsiteX3" fmla="*/ 374469 w 6052457"/>
              <a:gd name="connsiteY3" fmla="*/ 182880 h 792480"/>
              <a:gd name="connsiteX4" fmla="*/ 6052457 w 6052457"/>
              <a:gd name="connsiteY4" fmla="*/ 792480 h 792480"/>
              <a:gd name="connsiteX5" fmla="*/ 17417 w 6052457"/>
              <a:gd name="connsiteY5" fmla="*/ 792480 h 792480"/>
              <a:gd name="connsiteX6" fmla="*/ 0 w 6052457"/>
              <a:gd name="connsiteY6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2457" h="792480">
                <a:moveTo>
                  <a:pt x="0" y="0"/>
                </a:moveTo>
                <a:lnTo>
                  <a:pt x="121920" y="95794"/>
                </a:lnTo>
                <a:lnTo>
                  <a:pt x="243840" y="156754"/>
                </a:lnTo>
                <a:lnTo>
                  <a:pt x="374469" y="182880"/>
                </a:lnTo>
                <a:lnTo>
                  <a:pt x="6052457" y="792480"/>
                </a:lnTo>
                <a:lnTo>
                  <a:pt x="17417" y="792480"/>
                </a:lnTo>
                <a:cubicBezTo>
                  <a:pt x="14514" y="537029"/>
                  <a:pt x="11612" y="28157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018E38EC-5EB1-7040-8BAD-26AC87E5BD26}"/>
              </a:ext>
            </a:extLst>
          </p:cNvPr>
          <p:cNvSpPr/>
          <p:nvPr/>
        </p:nvSpPr>
        <p:spPr>
          <a:xfrm>
            <a:off x="812800" y="1661373"/>
            <a:ext cx="2016000" cy="2112135"/>
          </a:xfrm>
          <a:custGeom>
            <a:avLst/>
            <a:gdLst>
              <a:gd name="connsiteX0" fmla="*/ 0 w 1983347"/>
              <a:gd name="connsiteY0" fmla="*/ 0 h 2112135"/>
              <a:gd name="connsiteX1" fmla="*/ 618186 w 1983347"/>
              <a:gd name="connsiteY1" fmla="*/ 772733 h 2112135"/>
              <a:gd name="connsiteX2" fmla="*/ 1043189 w 1983347"/>
              <a:gd name="connsiteY2" fmla="*/ 1146220 h 2112135"/>
              <a:gd name="connsiteX3" fmla="*/ 1442434 w 1983347"/>
              <a:gd name="connsiteY3" fmla="*/ 1403797 h 2112135"/>
              <a:gd name="connsiteX4" fmla="*/ 1712890 w 1983347"/>
              <a:gd name="connsiteY4" fmla="*/ 1584102 h 2112135"/>
              <a:gd name="connsiteX5" fmla="*/ 1944710 w 1983347"/>
              <a:gd name="connsiteY5" fmla="*/ 1700011 h 2112135"/>
              <a:gd name="connsiteX6" fmla="*/ 1983347 w 1983347"/>
              <a:gd name="connsiteY6" fmla="*/ 1712890 h 2112135"/>
              <a:gd name="connsiteX7" fmla="*/ 1983347 w 1983347"/>
              <a:gd name="connsiteY7" fmla="*/ 2112135 h 2112135"/>
              <a:gd name="connsiteX8" fmla="*/ 25758 w 1983347"/>
              <a:gd name="connsiteY8" fmla="*/ 2112135 h 2112135"/>
              <a:gd name="connsiteX9" fmla="*/ 0 w 1983347"/>
              <a:gd name="connsiteY9" fmla="*/ 0 h 211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347" h="2112135">
                <a:moveTo>
                  <a:pt x="0" y="0"/>
                </a:moveTo>
                <a:lnTo>
                  <a:pt x="618186" y="772733"/>
                </a:lnTo>
                <a:lnTo>
                  <a:pt x="1043189" y="1146220"/>
                </a:lnTo>
                <a:lnTo>
                  <a:pt x="1442434" y="1403797"/>
                </a:lnTo>
                <a:lnTo>
                  <a:pt x="1712890" y="1584102"/>
                </a:lnTo>
                <a:lnTo>
                  <a:pt x="1944710" y="1700011"/>
                </a:lnTo>
                <a:lnTo>
                  <a:pt x="1983347" y="1712890"/>
                </a:lnTo>
                <a:lnTo>
                  <a:pt x="1983347" y="2112135"/>
                </a:lnTo>
                <a:lnTo>
                  <a:pt x="25758" y="2112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E592FCA-714E-C8D3-EA97-B5FE31EFAC47}"/>
              </a:ext>
            </a:extLst>
          </p:cNvPr>
          <p:cNvSpPr/>
          <p:nvPr/>
        </p:nvSpPr>
        <p:spPr>
          <a:xfrm>
            <a:off x="812180" y="3795708"/>
            <a:ext cx="197466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5C303DB-2C3D-3C6F-0F68-691714680F34}"/>
              </a:ext>
            </a:extLst>
          </p:cNvPr>
          <p:cNvSpPr/>
          <p:nvPr/>
        </p:nvSpPr>
        <p:spPr>
          <a:xfrm>
            <a:off x="2752476" y="3366818"/>
            <a:ext cx="6052457" cy="404519"/>
          </a:xfrm>
          <a:custGeom>
            <a:avLst/>
            <a:gdLst>
              <a:gd name="connsiteX0" fmla="*/ 0 w 6052457"/>
              <a:gd name="connsiteY0" fmla="*/ 0 h 792480"/>
              <a:gd name="connsiteX1" fmla="*/ 121920 w 6052457"/>
              <a:gd name="connsiteY1" fmla="*/ 95794 h 792480"/>
              <a:gd name="connsiteX2" fmla="*/ 243840 w 6052457"/>
              <a:gd name="connsiteY2" fmla="*/ 156754 h 792480"/>
              <a:gd name="connsiteX3" fmla="*/ 374469 w 6052457"/>
              <a:gd name="connsiteY3" fmla="*/ 182880 h 792480"/>
              <a:gd name="connsiteX4" fmla="*/ 6052457 w 6052457"/>
              <a:gd name="connsiteY4" fmla="*/ 792480 h 792480"/>
              <a:gd name="connsiteX5" fmla="*/ 17417 w 6052457"/>
              <a:gd name="connsiteY5" fmla="*/ 792480 h 792480"/>
              <a:gd name="connsiteX6" fmla="*/ 0 w 6052457"/>
              <a:gd name="connsiteY6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2457" h="792480">
                <a:moveTo>
                  <a:pt x="0" y="0"/>
                </a:moveTo>
                <a:lnTo>
                  <a:pt x="121920" y="95794"/>
                </a:lnTo>
                <a:lnTo>
                  <a:pt x="243840" y="156754"/>
                </a:lnTo>
                <a:lnTo>
                  <a:pt x="374469" y="182880"/>
                </a:lnTo>
                <a:lnTo>
                  <a:pt x="6052457" y="792480"/>
                </a:lnTo>
                <a:lnTo>
                  <a:pt x="17417" y="792480"/>
                </a:lnTo>
                <a:cubicBezTo>
                  <a:pt x="14514" y="537029"/>
                  <a:pt x="11612" y="28157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4C85F86-56A4-C7D1-B74B-C8901B0F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一般的な建設工事遂行時のコスト影響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1B33E8-4443-CB6C-CA8C-90430131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E44DC60-A792-4FF1-B959-31B0D8FD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29" y="5372459"/>
            <a:ext cx="1952625" cy="53975"/>
          </a:xfrm>
          <a:prstGeom prst="rect">
            <a:avLst/>
          </a:prstGeom>
          <a:solidFill>
            <a:srgbClr val="9ABCC0"/>
          </a:solidFill>
          <a:ln w="12700">
            <a:solidFill>
              <a:srgbClr val="9ABC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270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E4FAB00F-8EBF-0F6E-BD66-127CA6727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599" y="1668844"/>
            <a:ext cx="0" cy="33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BA08EE12-F0C1-2139-32E3-173AC8F7F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3067" y="1326123"/>
            <a:ext cx="0" cy="35148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8E91A27-16C6-8CF7-0170-D9CADF10F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979" y="1326123"/>
            <a:ext cx="0" cy="37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E08975FF-59D0-48BE-70BE-94217A546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54" y="1662315"/>
            <a:ext cx="819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AutoShape 17">
            <a:extLst>
              <a:ext uri="{FF2B5EF4-FFF2-40B4-BE49-F238E27FC236}">
                <a16:creationId xmlns:a16="http://schemas.microsoft.com/office/drawing/2014/main" id="{90D56C9E-1295-AC91-B261-684CF675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42" y="4337182"/>
            <a:ext cx="660400" cy="252000"/>
          </a:xfrm>
          <a:prstGeom prst="hexagon">
            <a:avLst>
              <a:gd name="adj" fmla="val 10924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概念計画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6E1B5F3C-812E-5965-74E3-8A0015888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6992" y="1362636"/>
            <a:ext cx="0" cy="36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8DD93CC8-25D2-75C2-C5FA-2C792A01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196" y="5052844"/>
            <a:ext cx="650875" cy="2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100%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66B922DB-8519-7C9F-615D-130DF149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4" y="5045613"/>
            <a:ext cx="410370" cy="2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0%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05EB4D0-31E1-E9A4-A53D-3D9F8825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16" y="3687751"/>
            <a:ext cx="389530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0%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1F0823FE-0497-1E2E-7512-EB0C5BF6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84" y="1568744"/>
            <a:ext cx="639762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100%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08EB5D99-027A-116D-F609-FBBF8EE0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402" y="2957185"/>
            <a:ext cx="923331" cy="27289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7313" tIns="44450" rIns="87313" bIns="44450">
            <a:spAutoFit/>
          </a:bodyPr>
          <a:lstStyle>
            <a:lvl1pPr defTabSz="8255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34975" defTabSz="8255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868363" defTabSz="8255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03338" defTabSz="8255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736725" defTabSz="8255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193925" defTabSz="8255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651125" defTabSz="8255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08325" defTabSz="8255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565525" defTabSz="8255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コスト影響</a:t>
            </a:r>
            <a:endParaRPr lang="en-US" altLang="ja-JP" sz="14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BAF5B3BC-1F69-C1C1-BB89-BAE66E455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504" y="1308232"/>
            <a:ext cx="0" cy="302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15C2E93D-FCB1-506A-1F83-CFF45D121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8858" y="1301554"/>
            <a:ext cx="0" cy="30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8F098382-2F2E-FE3C-6A70-422F74B65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9313" y="1298258"/>
            <a:ext cx="0" cy="30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B92FBCE8-9CE4-017F-5839-F2D33012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192" y="1371283"/>
            <a:ext cx="1260000" cy="252000"/>
          </a:xfrm>
          <a:prstGeom prst="hexagon">
            <a:avLst>
              <a:gd name="adj" fmla="val 13183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基本設計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BD6DD4B0-37DB-7620-3104-3E4BA4B0A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717" y="1326123"/>
            <a:ext cx="0" cy="421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Line 42">
            <a:extLst>
              <a:ext uri="{FF2B5EF4-FFF2-40B4-BE49-F238E27FC236}">
                <a16:creationId xmlns:a16="http://schemas.microsoft.com/office/drawing/2014/main" id="{32C652B4-2EDB-7B6D-FF42-CBE25CF74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979" y="5245459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Rectangle 43">
            <a:extLst>
              <a:ext uri="{FF2B5EF4-FFF2-40B4-BE49-F238E27FC236}">
                <a16:creationId xmlns:a16="http://schemas.microsoft.com/office/drawing/2014/main" id="{55E7A63C-2672-01DA-EDCA-9869D902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66" y="5646068"/>
            <a:ext cx="7606229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l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プロジェクト全体遂行を考慮した設計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→　建設、試運転、オペレーション、メンテナンスを理解し考慮した設計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l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適切な競争環境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→　各社の見積内容の条件を揃えて比較するための施策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l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施工会社への徹底的なコスト管理要求を契約書に盛り込む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→　変更時に使用する単価設定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6B9434B8-03A5-FF0F-149A-62A1445C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536" y="3517383"/>
            <a:ext cx="1019510" cy="2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(10 ~ 20%)</a:t>
            </a:r>
          </a:p>
        </p:txBody>
      </p:sp>
      <p:sp>
        <p:nvSpPr>
          <p:cNvPr id="37" name="Rectangle 51">
            <a:extLst>
              <a:ext uri="{FF2B5EF4-FFF2-40B4-BE49-F238E27FC236}">
                <a16:creationId xmlns:a16="http://schemas.microsoft.com/office/drawing/2014/main" id="{0E84112E-3851-AB1C-FD0F-10571F6E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849" y="3384781"/>
            <a:ext cx="1019510" cy="23686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altLang="ja-JP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(80 ~ 90%)</a:t>
            </a:r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7BDE43AD-7AB9-0E19-F459-D97359672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660" y="4155726"/>
            <a:ext cx="819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AutoShape 38">
            <a:extLst>
              <a:ext uri="{FF2B5EF4-FFF2-40B4-BE49-F238E27FC236}">
                <a16:creationId xmlns:a16="http://schemas.microsoft.com/office/drawing/2014/main" id="{B7701546-7F34-12F4-54D3-F45A2F38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946" y="4331552"/>
            <a:ext cx="262894" cy="252000"/>
          </a:xfrm>
          <a:prstGeom prst="hexagon">
            <a:avLst>
              <a:gd name="adj" fmla="val 13183"/>
              <a:gd name="vf" fmla="val 115470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引合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85482E2D-82E2-9090-53F5-7FA4D5239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421" y="3379759"/>
            <a:ext cx="0" cy="165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AutoShape 40">
            <a:extLst>
              <a:ext uri="{FF2B5EF4-FFF2-40B4-BE49-F238E27FC236}">
                <a16:creationId xmlns:a16="http://schemas.microsoft.com/office/drawing/2014/main" id="{56D29743-D4DC-A604-AAB9-520E0AE3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599" y="4686432"/>
            <a:ext cx="505005" cy="252000"/>
          </a:xfrm>
          <a:prstGeom prst="hexagon">
            <a:avLst>
              <a:gd name="adj" fmla="val 14532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VE/CD</a:t>
            </a:r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0AB9A141-94E0-5952-7517-2999A7AFD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42" y="3782828"/>
            <a:ext cx="819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F557D59B-ACEF-7A74-5518-78B52A6A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05" y="4052199"/>
            <a:ext cx="639762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+α%</a:t>
            </a: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id="{94D43524-68EF-C971-651F-942650E5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586" y="4323473"/>
            <a:ext cx="996592" cy="252000"/>
          </a:xfrm>
          <a:prstGeom prst="hexagon">
            <a:avLst>
              <a:gd name="adj" fmla="val 13183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基本設計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AutoShape 37">
            <a:extLst>
              <a:ext uri="{FF2B5EF4-FFF2-40B4-BE49-F238E27FC236}">
                <a16:creationId xmlns:a16="http://schemas.microsoft.com/office/drawing/2014/main" id="{85548F65-52DE-5EC0-00F8-72EF50B49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563" y="2008138"/>
            <a:ext cx="5127625" cy="252000"/>
          </a:xfrm>
          <a:prstGeom prst="hexagon">
            <a:avLst>
              <a:gd name="adj" fmla="val 43948"/>
              <a:gd name="vf" fmla="val 11547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建設・テスト</a:t>
            </a:r>
            <a:endParaRPr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1CF83491-3F09-DCB1-407A-03C49B17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537" y="3902395"/>
            <a:ext cx="1019510" cy="2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(10 ~ 20%)</a:t>
            </a:r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4041C73-6E04-9939-5E5C-CCA4D547AC55}"/>
              </a:ext>
            </a:extLst>
          </p:cNvPr>
          <p:cNvSpPr/>
          <p:nvPr/>
        </p:nvSpPr>
        <p:spPr>
          <a:xfrm>
            <a:off x="811369" y="1648495"/>
            <a:ext cx="7972023" cy="2137893"/>
          </a:xfrm>
          <a:custGeom>
            <a:avLst/>
            <a:gdLst>
              <a:gd name="connsiteX0" fmla="*/ 0 w 7972023"/>
              <a:gd name="connsiteY0" fmla="*/ 0 h 2137893"/>
              <a:gd name="connsiteX1" fmla="*/ 656823 w 7972023"/>
              <a:gd name="connsiteY1" fmla="*/ 824248 h 2137893"/>
              <a:gd name="connsiteX2" fmla="*/ 1455313 w 7972023"/>
              <a:gd name="connsiteY2" fmla="*/ 1429555 h 2137893"/>
              <a:gd name="connsiteX3" fmla="*/ 2021983 w 7972023"/>
              <a:gd name="connsiteY3" fmla="*/ 1725769 h 2137893"/>
              <a:gd name="connsiteX4" fmla="*/ 3142445 w 7972023"/>
              <a:gd name="connsiteY4" fmla="*/ 1867437 h 2137893"/>
              <a:gd name="connsiteX5" fmla="*/ 7972023 w 7972023"/>
              <a:gd name="connsiteY5" fmla="*/ 2137893 h 21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2023" h="2137893">
                <a:moveTo>
                  <a:pt x="0" y="0"/>
                </a:moveTo>
                <a:cubicBezTo>
                  <a:pt x="207135" y="292994"/>
                  <a:pt x="414271" y="585989"/>
                  <a:pt x="656823" y="824248"/>
                </a:cubicBezTo>
                <a:cubicBezTo>
                  <a:pt x="899375" y="1062507"/>
                  <a:pt x="1227786" y="1279302"/>
                  <a:pt x="1455313" y="1429555"/>
                </a:cubicBezTo>
                <a:cubicBezTo>
                  <a:pt x="1682840" y="1579809"/>
                  <a:pt x="1740794" y="1652789"/>
                  <a:pt x="2021983" y="1725769"/>
                </a:cubicBezTo>
                <a:cubicBezTo>
                  <a:pt x="2303172" y="1798749"/>
                  <a:pt x="2150772" y="1798750"/>
                  <a:pt x="3142445" y="1867437"/>
                </a:cubicBezTo>
                <a:cubicBezTo>
                  <a:pt x="4134118" y="1936124"/>
                  <a:pt x="6053070" y="2037008"/>
                  <a:pt x="7972023" y="2137893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5E874B8F-EA99-FDD6-95C9-C2DA250A7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8139" y="1322479"/>
            <a:ext cx="0" cy="30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AutoShape 34">
            <a:extLst>
              <a:ext uri="{FF2B5EF4-FFF2-40B4-BE49-F238E27FC236}">
                <a16:creationId xmlns:a16="http://schemas.microsoft.com/office/drawing/2014/main" id="{6CA39C48-4294-0E97-0BAA-FF063C96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101" y="1715353"/>
            <a:ext cx="3732212" cy="252000"/>
          </a:xfrm>
          <a:prstGeom prst="hexagon">
            <a:avLst>
              <a:gd name="adj" fmla="val 29638"/>
              <a:gd name="vf" fmla="val 11547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調達</a:t>
            </a:r>
            <a:endParaRPr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AutoShape 41">
            <a:extLst>
              <a:ext uri="{FF2B5EF4-FFF2-40B4-BE49-F238E27FC236}">
                <a16:creationId xmlns:a16="http://schemas.microsoft.com/office/drawing/2014/main" id="{83CE3CF2-AEF6-D248-B7B7-ADCDDADB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552" y="1373346"/>
            <a:ext cx="2520000" cy="252000"/>
          </a:xfrm>
          <a:prstGeom prst="hexagon">
            <a:avLst>
              <a:gd name="adj" fmla="val 37248"/>
              <a:gd name="vf" fmla="val 11547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>
            <a:lvl1pPr defTabSz="8255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spcBef>
                <a:spcPct val="20000"/>
              </a:spcBef>
              <a:buClr>
                <a:schemeClr val="tx1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実施設計</a:t>
            </a:r>
            <a:endParaRPr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BDF1DFBB-3899-4EA9-6FD0-C7CCE73C6984}"/>
              </a:ext>
            </a:extLst>
          </p:cNvPr>
          <p:cNvSpPr/>
          <p:nvPr/>
        </p:nvSpPr>
        <p:spPr>
          <a:xfrm>
            <a:off x="811369" y="1674253"/>
            <a:ext cx="7972023" cy="2485623"/>
          </a:xfrm>
          <a:custGeom>
            <a:avLst/>
            <a:gdLst>
              <a:gd name="connsiteX0" fmla="*/ 0 w 7972023"/>
              <a:gd name="connsiteY0" fmla="*/ 0 h 2485623"/>
              <a:gd name="connsiteX1" fmla="*/ 425003 w 7972023"/>
              <a:gd name="connsiteY1" fmla="*/ 540913 h 2485623"/>
              <a:gd name="connsiteX2" fmla="*/ 1017431 w 7972023"/>
              <a:gd name="connsiteY2" fmla="*/ 1094704 h 2485623"/>
              <a:gd name="connsiteX3" fmla="*/ 1416676 w 7972023"/>
              <a:gd name="connsiteY3" fmla="*/ 1416676 h 2485623"/>
              <a:gd name="connsiteX4" fmla="*/ 1609860 w 7972023"/>
              <a:gd name="connsiteY4" fmla="*/ 1687132 h 2485623"/>
              <a:gd name="connsiteX5" fmla="*/ 1751527 w 7972023"/>
              <a:gd name="connsiteY5" fmla="*/ 1867437 h 2485623"/>
              <a:gd name="connsiteX6" fmla="*/ 1867437 w 7972023"/>
              <a:gd name="connsiteY6" fmla="*/ 1996225 h 2485623"/>
              <a:gd name="connsiteX7" fmla="*/ 2009105 w 7972023"/>
              <a:gd name="connsiteY7" fmla="*/ 2086377 h 2485623"/>
              <a:gd name="connsiteX8" fmla="*/ 2408350 w 7972023"/>
              <a:gd name="connsiteY8" fmla="*/ 2137893 h 2485623"/>
              <a:gd name="connsiteX9" fmla="*/ 7972023 w 7972023"/>
              <a:gd name="connsiteY9" fmla="*/ 2485623 h 24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023" h="2485623">
                <a:moveTo>
                  <a:pt x="0" y="0"/>
                </a:moveTo>
                <a:cubicBezTo>
                  <a:pt x="127715" y="179231"/>
                  <a:pt x="255431" y="358462"/>
                  <a:pt x="425003" y="540913"/>
                </a:cubicBezTo>
                <a:cubicBezTo>
                  <a:pt x="594575" y="723364"/>
                  <a:pt x="852152" y="948744"/>
                  <a:pt x="1017431" y="1094704"/>
                </a:cubicBezTo>
                <a:cubicBezTo>
                  <a:pt x="1182710" y="1240664"/>
                  <a:pt x="1317938" y="1317938"/>
                  <a:pt x="1416676" y="1416676"/>
                </a:cubicBezTo>
                <a:cubicBezTo>
                  <a:pt x="1515414" y="1515414"/>
                  <a:pt x="1609860" y="1687132"/>
                  <a:pt x="1609860" y="1687132"/>
                </a:cubicBezTo>
                <a:cubicBezTo>
                  <a:pt x="1665668" y="1762259"/>
                  <a:pt x="1708598" y="1815922"/>
                  <a:pt x="1751527" y="1867437"/>
                </a:cubicBezTo>
                <a:cubicBezTo>
                  <a:pt x="1794456" y="1918952"/>
                  <a:pt x="1824507" y="1959735"/>
                  <a:pt x="1867437" y="1996225"/>
                </a:cubicBezTo>
                <a:cubicBezTo>
                  <a:pt x="1910367" y="2032715"/>
                  <a:pt x="1918953" y="2062766"/>
                  <a:pt x="2009105" y="2086377"/>
                </a:cubicBezTo>
                <a:cubicBezTo>
                  <a:pt x="2099257" y="2109988"/>
                  <a:pt x="2408350" y="2137893"/>
                  <a:pt x="2408350" y="2137893"/>
                </a:cubicBezTo>
                <a:lnTo>
                  <a:pt x="7972023" y="2485623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Rectangle 51">
            <a:extLst>
              <a:ext uri="{FF2B5EF4-FFF2-40B4-BE49-F238E27FC236}">
                <a16:creationId xmlns:a16="http://schemas.microsoft.com/office/drawing/2014/main" id="{F3101DE2-A0D0-E5B6-D167-7E40290D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38" y="3869551"/>
            <a:ext cx="657231" cy="23686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altLang="ja-JP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(+α%)</a:t>
            </a:r>
          </a:p>
        </p:txBody>
      </p:sp>
    </p:spTree>
    <p:extLst>
      <p:ext uri="{BB962C8B-B14F-4D97-AF65-F5344CB8AC3E}">
        <p14:creationId xmlns:p14="http://schemas.microsoft.com/office/powerpoint/2010/main" val="350081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シーエムプラスのサービスと特徴</a:t>
            </a:r>
          </a:p>
        </p:txBody>
      </p: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CF465F1B-B48F-8BD0-394C-4CD9E8D71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980" y="5643991"/>
            <a:ext cx="320040" cy="320040"/>
          </a:xfrm>
          <a:prstGeom prst="rect">
            <a:avLst/>
          </a:prstGeom>
        </p:spPr>
      </p:pic>
      <p:pic>
        <p:nvPicPr>
          <p:cNvPr id="94" name="グラフィックス 93">
            <a:extLst>
              <a:ext uri="{FF2B5EF4-FFF2-40B4-BE49-F238E27FC236}">
                <a16:creationId xmlns:a16="http://schemas.microsoft.com/office/drawing/2014/main" id="{C3A71932-B3FB-64BD-8A39-5C2F21FAA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804" y="1680858"/>
            <a:ext cx="320040" cy="320040"/>
          </a:xfrm>
          <a:prstGeom prst="rect">
            <a:avLst/>
          </a:prstGeom>
        </p:spPr>
      </p:pic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DCAD3731-9BA2-0538-EA26-3C33222CCCF3}"/>
              </a:ext>
            </a:extLst>
          </p:cNvPr>
          <p:cNvGrpSpPr>
            <a:grpSpLocks noChangeAspect="1"/>
          </p:cNvGrpSpPr>
          <p:nvPr/>
        </p:nvGrpSpPr>
        <p:grpSpPr>
          <a:xfrm>
            <a:off x="424134" y="1642359"/>
            <a:ext cx="518400" cy="636772"/>
            <a:chOff x="688206" y="4568417"/>
            <a:chExt cx="779646" cy="957670"/>
          </a:xfrm>
        </p:grpSpPr>
        <p:sp>
          <p:nvSpPr>
            <p:cNvPr id="96" name="矢印: 五方向 95">
              <a:extLst>
                <a:ext uri="{FF2B5EF4-FFF2-40B4-BE49-F238E27FC236}">
                  <a16:creationId xmlns:a16="http://schemas.microsoft.com/office/drawing/2014/main" id="{575BF037-9F0F-B8B8-C40C-F789D3D93437}"/>
                </a:ext>
              </a:extLst>
            </p:cNvPr>
            <p:cNvSpPr/>
            <p:nvPr/>
          </p:nvSpPr>
          <p:spPr>
            <a:xfrm rot="5400000">
              <a:off x="599194" y="4777744"/>
              <a:ext cx="957670" cy="539015"/>
            </a:xfrm>
            <a:prstGeom prst="homePlate">
              <a:avLst>
                <a:gd name="adj" fmla="val 2142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8C13BECE-F5F6-56EE-79FD-CD204370ACAF}"/>
                </a:ext>
              </a:extLst>
            </p:cNvPr>
            <p:cNvSpPr txBox="1"/>
            <p:nvPr/>
          </p:nvSpPr>
          <p:spPr>
            <a:xfrm>
              <a:off x="688206" y="4616541"/>
              <a:ext cx="779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</a:t>
              </a:r>
            </a:p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01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F6DF65D9-DBAB-D073-065E-CAE5052F903D}"/>
              </a:ext>
            </a:extLst>
          </p:cNvPr>
          <p:cNvGrpSpPr>
            <a:grpSpLocks noChangeAspect="1"/>
          </p:cNvGrpSpPr>
          <p:nvPr/>
        </p:nvGrpSpPr>
        <p:grpSpPr>
          <a:xfrm>
            <a:off x="432162" y="2847008"/>
            <a:ext cx="518748" cy="637200"/>
            <a:chOff x="696231" y="5779599"/>
            <a:chExt cx="779646" cy="957670"/>
          </a:xfrm>
        </p:grpSpPr>
        <p:sp>
          <p:nvSpPr>
            <p:cNvPr id="99" name="矢印: 五方向 98">
              <a:extLst>
                <a:ext uri="{FF2B5EF4-FFF2-40B4-BE49-F238E27FC236}">
                  <a16:creationId xmlns:a16="http://schemas.microsoft.com/office/drawing/2014/main" id="{BEE5B33F-E27E-7CBF-44D3-7D18ABECB4AE}"/>
                </a:ext>
              </a:extLst>
            </p:cNvPr>
            <p:cNvSpPr/>
            <p:nvPr/>
          </p:nvSpPr>
          <p:spPr>
            <a:xfrm rot="5400000">
              <a:off x="607219" y="5988926"/>
              <a:ext cx="957670" cy="539015"/>
            </a:xfrm>
            <a:prstGeom prst="homePlate">
              <a:avLst>
                <a:gd name="adj" fmla="val 2142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9BB413BD-AC6C-0CB5-D8ED-F0E33E09ACBE}"/>
                </a:ext>
              </a:extLst>
            </p:cNvPr>
            <p:cNvSpPr txBox="1"/>
            <p:nvPr/>
          </p:nvSpPr>
          <p:spPr>
            <a:xfrm>
              <a:off x="696231" y="5827723"/>
              <a:ext cx="779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</a:t>
              </a:r>
            </a:p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02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6BDD26B8-829B-B09C-5A9C-5FAFBBE4DC5F}"/>
              </a:ext>
            </a:extLst>
          </p:cNvPr>
          <p:cNvGrpSpPr>
            <a:grpSpLocks noChangeAspect="1"/>
          </p:cNvGrpSpPr>
          <p:nvPr/>
        </p:nvGrpSpPr>
        <p:grpSpPr>
          <a:xfrm>
            <a:off x="432154" y="4233967"/>
            <a:ext cx="518748" cy="637200"/>
            <a:chOff x="696227" y="6944258"/>
            <a:chExt cx="779646" cy="957670"/>
          </a:xfrm>
        </p:grpSpPr>
        <p:sp>
          <p:nvSpPr>
            <p:cNvPr id="102" name="矢印: 五方向 101">
              <a:extLst>
                <a:ext uri="{FF2B5EF4-FFF2-40B4-BE49-F238E27FC236}">
                  <a16:creationId xmlns:a16="http://schemas.microsoft.com/office/drawing/2014/main" id="{9C64F961-3D2A-ADD0-4388-A8030A449DD2}"/>
                </a:ext>
              </a:extLst>
            </p:cNvPr>
            <p:cNvSpPr/>
            <p:nvPr/>
          </p:nvSpPr>
          <p:spPr>
            <a:xfrm rot="5400000">
              <a:off x="607215" y="7153585"/>
              <a:ext cx="957670" cy="539015"/>
            </a:xfrm>
            <a:prstGeom prst="homePlate">
              <a:avLst>
                <a:gd name="adj" fmla="val 2142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17AD1648-DB51-CE25-E05F-EB6AE1646B9D}"/>
                </a:ext>
              </a:extLst>
            </p:cNvPr>
            <p:cNvSpPr txBox="1"/>
            <p:nvPr/>
          </p:nvSpPr>
          <p:spPr>
            <a:xfrm>
              <a:off x="696227" y="6992382"/>
              <a:ext cx="779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</a:t>
              </a:r>
            </a:p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03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3EB65E6-CE4E-951B-9399-F374951AD4A4}"/>
              </a:ext>
            </a:extLst>
          </p:cNvPr>
          <p:cNvGrpSpPr>
            <a:grpSpLocks noChangeAspect="1"/>
          </p:cNvGrpSpPr>
          <p:nvPr/>
        </p:nvGrpSpPr>
        <p:grpSpPr>
          <a:xfrm>
            <a:off x="432153" y="5555502"/>
            <a:ext cx="518747" cy="637200"/>
            <a:chOff x="696227" y="8157043"/>
            <a:chExt cx="779646" cy="957670"/>
          </a:xfrm>
        </p:grpSpPr>
        <p:sp>
          <p:nvSpPr>
            <p:cNvPr id="105" name="矢印: 五方向 104">
              <a:extLst>
                <a:ext uri="{FF2B5EF4-FFF2-40B4-BE49-F238E27FC236}">
                  <a16:creationId xmlns:a16="http://schemas.microsoft.com/office/drawing/2014/main" id="{768595B6-C8CC-5603-BAAF-E5E1918BC4C8}"/>
                </a:ext>
              </a:extLst>
            </p:cNvPr>
            <p:cNvSpPr/>
            <p:nvPr/>
          </p:nvSpPr>
          <p:spPr>
            <a:xfrm rot="5400000">
              <a:off x="607215" y="8366370"/>
              <a:ext cx="957670" cy="539015"/>
            </a:xfrm>
            <a:prstGeom prst="homePlate">
              <a:avLst>
                <a:gd name="adj" fmla="val 2142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FEF4B439-2CB9-9D2C-5D9E-61BA3EAA092B}"/>
                </a:ext>
              </a:extLst>
            </p:cNvPr>
            <p:cNvSpPr txBox="1"/>
            <p:nvPr/>
          </p:nvSpPr>
          <p:spPr>
            <a:xfrm>
              <a:off x="696227" y="8205167"/>
              <a:ext cx="779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</a:t>
              </a:r>
            </a:p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04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6C60657D-1A6B-66CF-DD46-A548903F4DA5}"/>
              </a:ext>
            </a:extLst>
          </p:cNvPr>
          <p:cNvGrpSpPr/>
          <p:nvPr/>
        </p:nvGrpSpPr>
        <p:grpSpPr>
          <a:xfrm>
            <a:off x="1312074" y="1864609"/>
            <a:ext cx="3312000" cy="9625"/>
            <a:chOff x="880377" y="4236682"/>
            <a:chExt cx="4032000" cy="9625"/>
          </a:xfrm>
        </p:grpSpPr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07DEA18D-17D7-B927-F70F-4A723850989E}"/>
                </a:ext>
              </a:extLst>
            </p:cNvPr>
            <p:cNvCxnSpPr/>
            <p:nvPr/>
          </p:nvCxnSpPr>
          <p:spPr>
            <a:xfrm>
              <a:off x="880577" y="4246307"/>
              <a:ext cx="288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EBEB4AE0-B885-2523-F098-FFE065773F31}"/>
                </a:ext>
              </a:extLst>
            </p:cNvPr>
            <p:cNvCxnSpPr/>
            <p:nvPr/>
          </p:nvCxnSpPr>
          <p:spPr>
            <a:xfrm>
              <a:off x="880377" y="4236682"/>
              <a:ext cx="4032000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FE877C7C-A03E-25D3-1814-02A2108139AA}"/>
              </a:ext>
            </a:extLst>
          </p:cNvPr>
          <p:cNvGrpSpPr/>
          <p:nvPr/>
        </p:nvGrpSpPr>
        <p:grpSpPr>
          <a:xfrm>
            <a:off x="1312074" y="3085623"/>
            <a:ext cx="3312000" cy="9625"/>
            <a:chOff x="880377" y="4236682"/>
            <a:chExt cx="4032000" cy="9625"/>
          </a:xfrm>
        </p:grpSpPr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BC88D964-8F22-318D-DDB9-BE8A024F46B8}"/>
                </a:ext>
              </a:extLst>
            </p:cNvPr>
            <p:cNvCxnSpPr/>
            <p:nvPr/>
          </p:nvCxnSpPr>
          <p:spPr>
            <a:xfrm>
              <a:off x="880577" y="4246307"/>
              <a:ext cx="288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9AF79506-8346-149B-17E9-32BD2C3203E7}"/>
                </a:ext>
              </a:extLst>
            </p:cNvPr>
            <p:cNvCxnSpPr/>
            <p:nvPr/>
          </p:nvCxnSpPr>
          <p:spPr>
            <a:xfrm>
              <a:off x="880377" y="4236682"/>
              <a:ext cx="4032000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46C03373-E899-D0B0-4648-8BB39BE60745}"/>
              </a:ext>
            </a:extLst>
          </p:cNvPr>
          <p:cNvGrpSpPr/>
          <p:nvPr/>
        </p:nvGrpSpPr>
        <p:grpSpPr>
          <a:xfrm>
            <a:off x="1346295" y="4403853"/>
            <a:ext cx="3312000" cy="9625"/>
            <a:chOff x="880377" y="4236682"/>
            <a:chExt cx="4032000" cy="9625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8AEEA7C5-0732-4554-1127-9BD06459E7DE}"/>
                </a:ext>
              </a:extLst>
            </p:cNvPr>
            <p:cNvCxnSpPr/>
            <p:nvPr/>
          </p:nvCxnSpPr>
          <p:spPr>
            <a:xfrm>
              <a:off x="880577" y="4246307"/>
              <a:ext cx="288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BE26F3F9-E178-4937-5C61-94825FF51102}"/>
                </a:ext>
              </a:extLst>
            </p:cNvPr>
            <p:cNvCxnSpPr/>
            <p:nvPr/>
          </p:nvCxnSpPr>
          <p:spPr>
            <a:xfrm>
              <a:off x="880377" y="4236682"/>
              <a:ext cx="4032000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スライド番号プレースホルダー 3">
            <a:extLst>
              <a:ext uri="{FF2B5EF4-FFF2-40B4-BE49-F238E27FC236}">
                <a16:creationId xmlns:a16="http://schemas.microsoft.com/office/drawing/2014/main" id="{BB8DBAB6-C96C-37A4-1B8C-CB3B133F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802" y="6540642"/>
            <a:ext cx="378518" cy="196859"/>
          </a:xfrm>
        </p:spPr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DFDD0FF-9F16-7A73-6B53-B1B7AC2D203E}"/>
              </a:ext>
            </a:extLst>
          </p:cNvPr>
          <p:cNvGrpSpPr/>
          <p:nvPr/>
        </p:nvGrpSpPr>
        <p:grpSpPr>
          <a:xfrm>
            <a:off x="1353252" y="5764783"/>
            <a:ext cx="3312000" cy="9625"/>
            <a:chOff x="880377" y="4236682"/>
            <a:chExt cx="4032000" cy="9625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9F49CFB4-5951-C6DE-81AD-904ADD02B956}"/>
                </a:ext>
              </a:extLst>
            </p:cNvPr>
            <p:cNvCxnSpPr/>
            <p:nvPr/>
          </p:nvCxnSpPr>
          <p:spPr>
            <a:xfrm>
              <a:off x="880577" y="4246307"/>
              <a:ext cx="288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93B6B15-A30E-3966-7ACF-A8AD9D9CEB76}"/>
                </a:ext>
              </a:extLst>
            </p:cNvPr>
            <p:cNvCxnSpPr/>
            <p:nvPr/>
          </p:nvCxnSpPr>
          <p:spPr>
            <a:xfrm>
              <a:off x="880377" y="4236682"/>
              <a:ext cx="4032000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1A694CAA-A823-F692-0F84-676117FC5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732" y="4261368"/>
            <a:ext cx="320040" cy="320040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228AA399-0571-DD9B-3B55-6B5C42062E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994" y="2924266"/>
            <a:ext cx="320040" cy="320040"/>
          </a:xfrm>
          <a:prstGeom prst="rect">
            <a:avLst/>
          </a:prstGeom>
        </p:spPr>
      </p:pic>
      <p:sp>
        <p:nvSpPr>
          <p:cNvPr id="9" name="object 20">
            <a:extLst>
              <a:ext uri="{FF2B5EF4-FFF2-40B4-BE49-F238E27FC236}">
                <a16:creationId xmlns:a16="http://schemas.microsoft.com/office/drawing/2014/main" id="{879F1D2E-7F28-00D4-D333-77B42BA61907}"/>
              </a:ext>
            </a:extLst>
          </p:cNvPr>
          <p:cNvSpPr txBox="1"/>
          <p:nvPr/>
        </p:nvSpPr>
        <p:spPr>
          <a:xfrm>
            <a:off x="1346295" y="1608986"/>
            <a:ext cx="3367009" cy="7373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  <a:tabLst>
                <a:tab pos="1327785" algn="l"/>
              </a:tabLst>
            </a:pPr>
            <a:r>
              <a:rPr sz="1400" b="1" dirty="0">
                <a:solidFill>
                  <a:srgbClr val="E60C11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事</a:t>
            </a:r>
            <a:r>
              <a:rPr sz="1400" b="1" dirty="0">
                <a:solidFill>
                  <a:srgbClr val="333333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業</a:t>
            </a:r>
            <a:r>
              <a:rPr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構想 </a:t>
            </a:r>
            <a:r>
              <a:rPr sz="1400" b="1" spc="-5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~</a:t>
            </a:r>
            <a:r>
              <a:rPr lang="en-US" sz="1400" b="1" spc="-5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 </a:t>
            </a:r>
            <a:r>
              <a:rPr lang="ja-JP" altLang="en-US"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基本</a:t>
            </a:r>
            <a:r>
              <a:rPr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計</a:t>
            </a:r>
            <a:r>
              <a:rPr sz="1400" b="1" spc="-5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画</a:t>
            </a:r>
            <a:endParaRPr sz="1400" b="1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海外展開のご要望・懸案事項をお聞かせください。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 marR="82550">
              <a:lnSpc>
                <a:spcPct val="100000"/>
              </a:lnSpc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必要な申請手続きや最新の工業団地情報提供も含め、構想を</a:t>
            </a:r>
            <a:r>
              <a:rPr lang="ja-JP" altLang="en-US"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具体的な</a:t>
            </a:r>
            <a:endParaRPr lang="en-US" altLang="ja-JP" sz="900" spc="-2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 marR="82550">
              <a:lnSpc>
                <a:spcPct val="100000"/>
              </a:lnSpc>
            </a:pPr>
            <a:r>
              <a:rPr lang="ja-JP" altLang="en-US"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プランに落とし込みながら、事業計画をお手伝いします。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DBEA821E-5BB8-3883-97F8-10C1219771D7}"/>
              </a:ext>
            </a:extLst>
          </p:cNvPr>
          <p:cNvSpPr txBox="1"/>
          <p:nvPr/>
        </p:nvSpPr>
        <p:spPr>
          <a:xfrm>
            <a:off x="1360543" y="2836203"/>
            <a:ext cx="2662817" cy="4757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  <a:tabLst>
                <a:tab pos="279400" algn="l"/>
              </a:tabLst>
            </a:pPr>
            <a:r>
              <a:rPr lang="ja-JP" altLang="en-US" sz="1400" b="1" dirty="0">
                <a:solidFill>
                  <a:srgbClr val="FF0000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基</a:t>
            </a:r>
            <a:r>
              <a:rPr lang="ja-JP" altLang="en-US" sz="1400" b="1" dirty="0"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本</a:t>
            </a:r>
            <a:r>
              <a:rPr sz="1400" b="1" spc="-25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設計</a:t>
            </a:r>
            <a:endParaRPr sz="1400" b="1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実現化へ向けてお客様と共に基本設計を練り上げます。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</p:txBody>
      </p:sp>
      <p:sp>
        <p:nvSpPr>
          <p:cNvPr id="45" name="object 26">
            <a:extLst>
              <a:ext uri="{FF2B5EF4-FFF2-40B4-BE49-F238E27FC236}">
                <a16:creationId xmlns:a16="http://schemas.microsoft.com/office/drawing/2014/main" id="{70D68B33-E19C-335A-D5A6-EBCA1CC32D8A}"/>
              </a:ext>
            </a:extLst>
          </p:cNvPr>
          <p:cNvSpPr txBox="1"/>
          <p:nvPr/>
        </p:nvSpPr>
        <p:spPr>
          <a:xfrm>
            <a:off x="1360543" y="4159434"/>
            <a:ext cx="3414336" cy="599522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4"/>
              </a:spcBef>
            </a:pPr>
            <a:r>
              <a:rPr sz="1400" b="1" dirty="0">
                <a:solidFill>
                  <a:srgbClr val="E60C11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見</a:t>
            </a:r>
            <a:r>
              <a:rPr sz="1400" b="1" dirty="0">
                <a:solidFill>
                  <a:srgbClr val="333333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積</a:t>
            </a:r>
            <a:r>
              <a:rPr sz="1400" b="1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引合い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 marR="82550">
              <a:lnSpc>
                <a:spcPct val="100000"/>
              </a:lnSpc>
              <a:spcBef>
                <a:spcPts val="600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的確な品質を予算内で実現するため、工事、生産設備引合を</a:t>
            </a:r>
            <a:endParaRPr lang="en-US" sz="900" spc="-2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 marR="82550">
              <a:lnSpc>
                <a:spcPct val="100000"/>
              </a:lnSpc>
              <a:spcBef>
                <a:spcPts val="0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支援しま</a:t>
            </a:r>
            <a:r>
              <a:rPr sz="900" spc="-25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す。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</p:txBody>
      </p:sp>
      <p:sp>
        <p:nvSpPr>
          <p:cNvPr id="55" name="object 30">
            <a:extLst>
              <a:ext uri="{FF2B5EF4-FFF2-40B4-BE49-F238E27FC236}">
                <a16:creationId xmlns:a16="http://schemas.microsoft.com/office/drawing/2014/main" id="{20717EBA-A6E6-6077-A609-98910BDD408F}"/>
              </a:ext>
            </a:extLst>
          </p:cNvPr>
          <p:cNvSpPr txBox="1"/>
          <p:nvPr/>
        </p:nvSpPr>
        <p:spPr>
          <a:xfrm>
            <a:off x="1360544" y="5500876"/>
            <a:ext cx="3133079" cy="738022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4"/>
              </a:spcBef>
            </a:pPr>
            <a:r>
              <a:rPr sz="1400" b="1" dirty="0">
                <a:solidFill>
                  <a:srgbClr val="E60C11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工</a:t>
            </a:r>
            <a:r>
              <a:rPr sz="1400" b="1" dirty="0">
                <a:solidFill>
                  <a:srgbClr val="333333"/>
                </a:solidFill>
                <a:uFill>
                  <a:solidFill>
                    <a:srgbClr val="E60C11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事</a:t>
            </a:r>
            <a:r>
              <a:rPr sz="1400" b="1" spc="-3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 </a:t>
            </a:r>
            <a:r>
              <a:rPr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~</a:t>
            </a:r>
            <a:r>
              <a:rPr sz="1400" b="1" spc="-15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 </a:t>
            </a:r>
            <a:r>
              <a:rPr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最終</a:t>
            </a:r>
            <a:r>
              <a:rPr lang="ja-JP" altLang="en-US" sz="1400" b="1" spc="-5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検査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工事に向けて詳細設計を管理します。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00000"/>
              </a:lnSpc>
            </a:pPr>
            <a:r>
              <a:rPr sz="900" spc="-25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工程、品質、コストが守られるよう管理を行います。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spc="-2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引渡し前の重要な品質確認、第三者の目で厳しく検査を行います。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</p:txBody>
      </p:sp>
      <p:sp>
        <p:nvSpPr>
          <p:cNvPr id="86" name="object 19">
            <a:extLst>
              <a:ext uri="{FF2B5EF4-FFF2-40B4-BE49-F238E27FC236}">
                <a16:creationId xmlns:a16="http://schemas.microsoft.com/office/drawing/2014/main" id="{4F137598-86CA-1B24-F31A-693211B29F8C}"/>
              </a:ext>
            </a:extLst>
          </p:cNvPr>
          <p:cNvSpPr txBox="1"/>
          <p:nvPr/>
        </p:nvSpPr>
        <p:spPr>
          <a:xfrm>
            <a:off x="437912" y="875552"/>
            <a:ext cx="5677626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b="1" spc="-3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ワンストップでサポー</a:t>
            </a:r>
            <a:r>
              <a:rPr sz="2000" b="1" spc="-5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ト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メイリオ"/>
            </a:endParaRPr>
          </a:p>
          <a:p>
            <a:pPr marL="12700" marR="508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　</a:t>
            </a:r>
            <a:r>
              <a:rPr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プロジェクトの成功を目指し、お客様と共にプロジェク</a:t>
            </a:r>
            <a:r>
              <a:rPr sz="1400" kern="0" dirty="0">
                <a:latin typeface="Meiryo UI" panose="020B0604030504040204" pitchFamily="50" charset="-128"/>
                <a:ea typeface="Meiryo UI" panose="020B0604030504040204" pitchFamily="50" charset="-128"/>
                <a:cs typeface="メイリオ"/>
              </a:rPr>
              <a:t>トを管理する会社です</a:t>
            </a:r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DEDF49B9-164D-939D-7040-6A913B8438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62" y="1483199"/>
            <a:ext cx="999724" cy="1413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5C1E8E78-87D2-2F6A-418D-79EBE1B0BE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14" y="1620403"/>
            <a:ext cx="999724" cy="1413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DFDDA1-EB9F-E9B9-DE44-DB740C004126}"/>
              </a:ext>
            </a:extLst>
          </p:cNvPr>
          <p:cNvSpPr txBox="1"/>
          <p:nvPr/>
        </p:nvSpPr>
        <p:spPr>
          <a:xfrm>
            <a:off x="6509811" y="1761591"/>
            <a:ext cx="2464893" cy="725007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お客様の様々な要求を文書化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ユーティリティ、荷重条件等を整理</a:t>
            </a:r>
            <a:b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包括的な適正値を提示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6ECA2A-2587-A6F9-3ADE-3C29563EBA96}"/>
              </a:ext>
            </a:extLst>
          </p:cNvPr>
          <p:cNvSpPr txBox="1"/>
          <p:nvPr/>
        </p:nvSpPr>
        <p:spPr>
          <a:xfrm>
            <a:off x="6509811" y="3130975"/>
            <a:ext cx="2464893" cy="1261884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最新技術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紹介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最適システム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b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提案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将来の拡張性、機器の搬入通路など</a:t>
            </a:r>
            <a:b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プロの目による様々な視点を考慮した</a:t>
            </a:r>
            <a:b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レイアウト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建設工事を考慮した敷地計画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E09861-6BCD-F57D-15CB-FC710F29AB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3888195" y="3144605"/>
            <a:ext cx="2464893" cy="1191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3E5E047-7BBC-09F8-D20E-D317153900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5462" y="4507441"/>
            <a:ext cx="2182035" cy="1215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6509-1B8A-3D6F-B0FC-FB3112BC669D}"/>
              </a:ext>
            </a:extLst>
          </p:cNvPr>
          <p:cNvSpPr txBox="1"/>
          <p:nvPr/>
        </p:nvSpPr>
        <p:spPr>
          <a:xfrm>
            <a:off x="6509813" y="4489829"/>
            <a:ext cx="2464893" cy="754053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漏れの無い効率的な入札図書作成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透明性ある評価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適正価格の検証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43F117-34DC-538B-31DD-ACCF2179F1DC}"/>
              </a:ext>
            </a:extLst>
          </p:cNvPr>
          <p:cNvSpPr txBox="1"/>
          <p:nvPr/>
        </p:nvSpPr>
        <p:spPr>
          <a:xfrm>
            <a:off x="6509810" y="5569083"/>
            <a:ext cx="2464893" cy="677108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品質、スケジュール、コスト管理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工事期間中の変更</a:t>
            </a:r>
            <a:r>
              <a:rPr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・追加費用管理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の徹底、不要な追加コストの予防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3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EB30F-0BF3-4BCE-B70E-BA6F1C27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53FCE-5924-AF88-586E-46474D44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5.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プロジェクト全体遂行を考慮した設計</a:t>
            </a:r>
          </a:p>
        </p:txBody>
      </p:sp>
      <p:sp>
        <p:nvSpPr>
          <p:cNvPr id="120" name="スライド番号プレースホルダー 3">
            <a:extLst>
              <a:ext uri="{FF2B5EF4-FFF2-40B4-BE49-F238E27FC236}">
                <a16:creationId xmlns:a16="http://schemas.microsoft.com/office/drawing/2014/main" id="{CD16D8E2-F1DD-AD4D-57F1-511A3742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802" y="6540642"/>
            <a:ext cx="378518" cy="196859"/>
          </a:xfrm>
        </p:spPr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86" name="object 19">
            <a:extLst>
              <a:ext uri="{FF2B5EF4-FFF2-40B4-BE49-F238E27FC236}">
                <a16:creationId xmlns:a16="http://schemas.microsoft.com/office/drawing/2014/main" id="{60A745BE-0749-432B-BB78-A83E3F3E5A5C}"/>
              </a:ext>
            </a:extLst>
          </p:cNvPr>
          <p:cNvSpPr txBox="1"/>
          <p:nvPr/>
        </p:nvSpPr>
        <p:spPr>
          <a:xfrm>
            <a:off x="731212" y="1046963"/>
            <a:ext cx="567762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エンジニアリング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+CM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方式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4EC8D8-A3F7-ACF4-FE71-5DFEF9207669}"/>
              </a:ext>
            </a:extLst>
          </p:cNvPr>
          <p:cNvSpPr txBox="1"/>
          <p:nvPr/>
        </p:nvSpPr>
        <p:spPr>
          <a:xfrm>
            <a:off x="902330" y="1392304"/>
            <a:ext cx="3669669" cy="538609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生産設備を中心とした基本設計までを社内中心に完遂</a:t>
            </a:r>
            <a:endParaRPr lang="en-US" altLang="ja-JP" sz="12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設計から現場管理支援業務まで一気通貫で遂行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B8199F8-D264-3571-D0EB-1057BDAC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60" y="3565322"/>
            <a:ext cx="4828664" cy="288993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753899-CF29-BD55-1275-4C4BB93061DD}"/>
              </a:ext>
            </a:extLst>
          </p:cNvPr>
          <p:cNvSpPr txBox="1"/>
          <p:nvPr/>
        </p:nvSpPr>
        <p:spPr>
          <a:xfrm>
            <a:off x="5021148" y="1428331"/>
            <a:ext cx="3306847" cy="479427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コスト削減・</a:t>
            </a:r>
            <a:r>
              <a:rPr lang="en-US" altLang="ja-JP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VE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による様々な提案をお客様に提供</a:t>
            </a: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br>
              <a:rPr lang="en-US" altLang="ja-JP" sz="12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ベストなプラン</a:t>
            </a: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選定が可能に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F8164B-F9E7-A892-9A30-0DF432014E38}"/>
              </a:ext>
            </a:extLst>
          </p:cNvPr>
          <p:cNvSpPr txBox="1"/>
          <p:nvPr/>
        </p:nvSpPr>
        <p:spPr>
          <a:xfrm>
            <a:off x="902331" y="2114440"/>
            <a:ext cx="7292470" cy="276999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実施設計に必要な生産設備の電力、使用ユーティリティ量、床荷重等条件の検証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F022AF2A-F67B-F066-5246-24DCAF9F2BDA}"/>
              </a:ext>
            </a:extLst>
          </p:cNvPr>
          <p:cNvSpPr/>
          <p:nvPr/>
        </p:nvSpPr>
        <p:spPr>
          <a:xfrm rot="16200000">
            <a:off x="4531786" y="1564429"/>
            <a:ext cx="456677" cy="2551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B6F251-BC4A-8146-1932-EF9EB015E1B4}"/>
              </a:ext>
            </a:extLst>
          </p:cNvPr>
          <p:cNvSpPr txBox="1"/>
          <p:nvPr/>
        </p:nvSpPr>
        <p:spPr>
          <a:xfrm>
            <a:off x="893545" y="3236351"/>
            <a:ext cx="7831763" cy="276999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これらを引合い仕様書に記載、適正なイニシャルコストを見出し、かつ、運転時の費用の低減にも貢献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704BB6-C5D6-6E38-684E-310A18EFC221}"/>
              </a:ext>
            </a:extLst>
          </p:cNvPr>
          <p:cNvSpPr txBox="1"/>
          <p:nvPr/>
        </p:nvSpPr>
        <p:spPr>
          <a:xfrm>
            <a:off x="2327593" y="2426276"/>
            <a:ext cx="6397715" cy="687111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積み上げ方式では、付帯設備の仕様が過剰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生産設備の特性を理解し、多くの知見と経験、実際の運転データなどを包括的に見極め、適正値を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導来出す。　結果、コスト削減に貢献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AD1A5CEB-E1DA-7220-3C5F-35E6A2D96272}"/>
              </a:ext>
            </a:extLst>
          </p:cNvPr>
          <p:cNvSpPr/>
          <p:nvPr/>
        </p:nvSpPr>
        <p:spPr>
          <a:xfrm rot="5400000">
            <a:off x="635550" y="1527003"/>
            <a:ext cx="258405" cy="16233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87F8811E-5509-C732-A6F2-F1CE88C74B60}"/>
              </a:ext>
            </a:extLst>
          </p:cNvPr>
          <p:cNvSpPr/>
          <p:nvPr/>
        </p:nvSpPr>
        <p:spPr>
          <a:xfrm rot="5400000">
            <a:off x="635549" y="2172362"/>
            <a:ext cx="258405" cy="16233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6FC29347-55EF-39E3-E614-A13C05FFA2DA}"/>
              </a:ext>
            </a:extLst>
          </p:cNvPr>
          <p:cNvSpPr/>
          <p:nvPr/>
        </p:nvSpPr>
        <p:spPr>
          <a:xfrm rot="5400000">
            <a:off x="635548" y="3302981"/>
            <a:ext cx="258405" cy="16233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5FA2C5B4-98C7-2C46-485C-1CD40B8EA0A2}"/>
              </a:ext>
            </a:extLst>
          </p:cNvPr>
          <p:cNvSpPr/>
          <p:nvPr/>
        </p:nvSpPr>
        <p:spPr>
          <a:xfrm rot="16200000">
            <a:off x="1903275" y="2613462"/>
            <a:ext cx="456677" cy="2551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12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4E6D-BE91-A938-E6A8-97E62506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AD500-29B7-4021-37EA-8022653A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6.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適切な競争環境と必要な入札準備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スライド番号プレースホルダー 3">
            <a:extLst>
              <a:ext uri="{FF2B5EF4-FFF2-40B4-BE49-F238E27FC236}">
                <a16:creationId xmlns:a16="http://schemas.microsoft.com/office/drawing/2014/main" id="{DB734DDC-70B3-E661-A2B5-32BBD94C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802" y="6540642"/>
            <a:ext cx="378518" cy="196859"/>
          </a:xfrm>
        </p:spPr>
        <p:txBody>
          <a:bodyPr/>
          <a:lstStyle/>
          <a:p>
            <a:pPr>
              <a:defRPr/>
            </a:pPr>
            <a:fld id="{DD9AE7CB-5E4B-4486-8228-0DE50231256E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77FA56-9104-038A-3E02-7C0CBF1B43D3}"/>
              </a:ext>
            </a:extLst>
          </p:cNvPr>
          <p:cNvSpPr txBox="1"/>
          <p:nvPr/>
        </p:nvSpPr>
        <p:spPr>
          <a:xfrm>
            <a:off x="728720" y="1385656"/>
            <a:ext cx="7763273" cy="1354217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最適な提案条件</a:t>
            </a:r>
            <a:r>
              <a:rPr lang="ja-JP" altLang="en-US"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の策定</a:t>
            </a:r>
            <a:endParaRPr lang="en-US" altLang="ja-JP" sz="1400" b="1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適切な競争環境、市場の状況を踏まえた適正価格。説得性、透明性の向上。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見積ベースの作成。工場建設における基本方針から設計の諸条件、所掌区分を事細かく定義。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各社からの仕事量（建築資材量、労働量）の検証による、要求仕様の認識のずれや見積漏れの確認。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提案見積における除外項目や仕様変更の見える化、適正な評価。</a:t>
            </a:r>
            <a:endParaRPr lang="en-US" altLang="ja-JP" sz="11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F71A3DAF-ACD5-FB82-F3E7-C8E489A5F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45" y="3136425"/>
            <a:ext cx="3100251" cy="310025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D4ECF9-5FB7-A6C1-5AB5-63077D7F1849}"/>
              </a:ext>
            </a:extLst>
          </p:cNvPr>
          <p:cNvSpPr txBox="1"/>
          <p:nvPr/>
        </p:nvSpPr>
        <p:spPr>
          <a:xfrm>
            <a:off x="728720" y="2902410"/>
            <a:ext cx="4592450" cy="2431435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建設工事請負契約書の条件づくり</a:t>
            </a:r>
            <a:endParaRPr lang="en-US" altLang="ja-JP" sz="1400" b="1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契約書の素案を添付、契約協議をスムーズに遂行。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追加・変更の条件を契約前に定義。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価格変動条項（エスカレーション条項）を事前に想定。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ja-JP" altLang="en-US" sz="1400" b="1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プロジェクト体制と建設計画</a:t>
            </a:r>
            <a:endParaRPr lang="en-US" altLang="ja-JP" sz="1400" b="1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綿密な計画と適任人材の実績を徹底確認、設計・施工一気通貫管理体制の推奨。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7063" lvl="1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仮設計画も含めた建設計画の適正確認、工事期間中の周辺への環境負荷もコストで考慮。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1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9050" cmpd="dbl">
          <a:noFill/>
        </a:ln>
      </a:spPr>
      <a:bodyPr vert="eaVert" wrap="none" rtlCol="0">
        <a:spAutoFit/>
      </a:bodyPr>
      <a:lstStyle>
        <a:defPPr algn="ctr">
          <a:defRPr kumimoji="1" sz="1000" dirty="0" smtClean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47535</TotalTime>
  <Words>1658</Words>
  <Application>Microsoft Office PowerPoint</Application>
  <PresentationFormat>画面に合わせる (4:3)</PresentationFormat>
  <Paragraphs>237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Meiryo UI</vt:lpstr>
      <vt:lpstr>メイリオ</vt:lpstr>
      <vt:lpstr>小塚明朝 Pr6N R</vt:lpstr>
      <vt:lpstr>游ゴシック</vt:lpstr>
      <vt:lpstr>Arial</vt:lpstr>
      <vt:lpstr>Calibri</vt:lpstr>
      <vt:lpstr>Segoe UI Black</vt:lpstr>
      <vt:lpstr>Wingdings</vt:lpstr>
      <vt:lpstr>Office テーマ</vt:lpstr>
      <vt:lpstr>PowerPoint プレゼンテーション</vt:lpstr>
      <vt:lpstr>本日の説明内容</vt:lpstr>
      <vt:lpstr>1. ベトナム建設市場の概要 (1)</vt:lpstr>
      <vt:lpstr>1. ベトナム建設市場の概要 (2)</vt:lpstr>
      <vt:lpstr>2. ホーチミンエリアの建設コストの推移</vt:lpstr>
      <vt:lpstr>3. 一般的な建設工事遂行時のコスト影響</vt:lpstr>
      <vt:lpstr>4. シーエムプラスのサービスと特徴</vt:lpstr>
      <vt:lpstr>5. プロジェクト全体遂行を考慮した設計</vt:lpstr>
      <vt:lpstr>6. 適切な競争環境と必要な入札準備</vt:lpstr>
      <vt:lpstr>CM Plus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terajima</dc:creator>
  <cp:lastModifiedBy>Yamada Shigeru(CMP)</cp:lastModifiedBy>
  <cp:revision>1918</cp:revision>
  <cp:lastPrinted>2024-01-16T06:55:34Z</cp:lastPrinted>
  <dcterms:created xsi:type="dcterms:W3CDTF">2008-07-06T23:57:30Z</dcterms:created>
  <dcterms:modified xsi:type="dcterms:W3CDTF">2024-11-25T10:14:43Z</dcterms:modified>
</cp:coreProperties>
</file>